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76" r:id="rId5"/>
    <p:sldId id="924" r:id="rId6"/>
    <p:sldId id="897" r:id="rId7"/>
    <p:sldId id="922" r:id="rId8"/>
    <p:sldId id="910" r:id="rId9"/>
    <p:sldId id="911" r:id="rId10"/>
    <p:sldId id="889" r:id="rId11"/>
    <p:sldId id="905" r:id="rId12"/>
    <p:sldId id="906" r:id="rId13"/>
    <p:sldId id="914" r:id="rId14"/>
    <p:sldId id="915" r:id="rId15"/>
    <p:sldId id="921" r:id="rId16"/>
    <p:sldId id="930" r:id="rId17"/>
    <p:sldId id="923" r:id="rId18"/>
    <p:sldId id="917" r:id="rId19"/>
    <p:sldId id="920" r:id="rId20"/>
    <p:sldId id="925" r:id="rId21"/>
    <p:sldId id="390" r:id="rId22"/>
  </p:sldIdLst>
  <p:sldSz cx="24384000" cy="13716000"/>
  <p:notesSz cx="6858000" cy="9144000"/>
  <p:custDataLst>
    <p:tags r:id="rId25"/>
  </p:custData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1pPr>
    <a:lvl2pPr marL="0" marR="0" indent="2286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2pPr>
    <a:lvl3pPr marL="0" marR="0" indent="4572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3pPr>
    <a:lvl4pPr marL="0" marR="0" indent="6858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4pPr>
    <a:lvl5pPr marL="0" marR="0" indent="9144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5pPr>
    <a:lvl6pPr marL="0" marR="0" indent="11430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6pPr>
    <a:lvl7pPr marL="0" marR="0" indent="13716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7pPr>
    <a:lvl8pPr marL="0" marR="0" indent="16002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8pPr>
    <a:lvl9pPr marL="0" marR="0" indent="18288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B8C8C"/>
        </a:solidFill>
        <a:effectLst/>
        <a:uFillTx/>
        <a:latin typeface="Source Sans Pro Regular"/>
        <a:ea typeface="Source Sans Pro Regular"/>
        <a:cs typeface="Source Sans Pro Regular"/>
        <a:sym typeface="Source Sans Pro Regular"/>
      </a:defRPr>
    </a:lvl9pPr>
  </p:defaultTextStyle>
  <p:extLst>
    <p:ext uri="{521415D9-36F7-43E2-AB2F-B90AF26B5E84}">
      <p14:sectionLst xmlns:p14="http://schemas.microsoft.com/office/powerpoint/2010/main">
        <p14:section name="Default Section" id="{F791DD84-BAF5-49AB-84F5-AA15E4CCE256}">
          <p14:sldIdLst>
            <p14:sldId id="376"/>
            <p14:sldId id="924"/>
            <p14:sldId id="897"/>
            <p14:sldId id="922"/>
            <p14:sldId id="910"/>
            <p14:sldId id="911"/>
            <p14:sldId id="889"/>
            <p14:sldId id="905"/>
            <p14:sldId id="906"/>
            <p14:sldId id="914"/>
            <p14:sldId id="915"/>
            <p14:sldId id="921"/>
            <p14:sldId id="930"/>
            <p14:sldId id="923"/>
            <p14:sldId id="917"/>
            <p14:sldId id="920"/>
            <p14:sldId id="925"/>
            <p14:sldId id="39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826301-5207-574C-C2DB-5E7655519A90}" name="Utilisateur invité" initials="Ui" userId="S::urn:spo:anon#bca555860092959225ef42c0dc1e42e7ece7973ebe75229ff4be706c7af5ddca::" providerId="AD"/>
  <p188:author id="{DFE5F912-ABD3-49FF-C76C-BA814EEC0890}" name="Usuario invitado" initials="Ui" userId="S::urn:spo:anon#7d2ee55c3c64d8a7848f0b17e6bb7d6b3a0ff7650ba087b7fa437dff3530f23d::" providerId="AD"/>
  <p188:author id="{30F0793A-2D08-A791-3C9F-E6CBBA712438}" name="Johana Bretou-Klein" initials="JBK" userId="S::assisturd@urd.org::9ae9a4ff-c258-4e06-8563-ef336b530930" providerId="AD"/>
  <p188:author id="{836008B8-325D-BCF8-803D-665E76FB9D86}" name="Johana Bretou-Klein" initials="JB" userId="S::jbretouklein@urd.org::9ae9a4ff-c258-4e06-8563-ef336b530930" providerId="AD"/>
  <p188:author id="{DD5CFEC6-EE15-1F0F-4B7A-282A046CEEFF}" name="Aline Hubert" initials="AH" userId="S::ahubert@urd.org::315fdd35-5eb6-451d-847f-66400ede6586" providerId="AD"/>
  <p188:author id="{FE2B28DE-3E58-3E12-9A81-9AC2EAFA3B85}" name="Utilisateur invité" initials="Ui" userId="S::urn:spo:anon#5122f98c20d581a935ec5395c462d250f884518be6c46df07624472e1ff28b47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5E9E"/>
    <a:srgbClr val="71A13A"/>
    <a:srgbClr val="E7398B"/>
    <a:srgbClr val="393939"/>
    <a:srgbClr val="FFFFFF"/>
    <a:srgbClr val="414141"/>
    <a:srgbClr val="264B74"/>
    <a:srgbClr val="F5A83B"/>
    <a:srgbClr val="FFC000"/>
    <a:srgbClr val="0B4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1E037-2F64-2F3F-1C77-B41EC1C737D7}" v="103" dt="2024-06-10T09:28:00.356"/>
    <p1510:client id="{A2DD2398-3F3F-9F0E-B1F6-0F3DC4A01B61}" v="1" dt="2024-06-10T11:21:59.658"/>
    <p1510:client id="{DBB4AAFF-687B-5660-21EC-73CFBDA0CE33}" v="21" dt="2024-06-10T08:43:05.81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635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635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635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635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635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635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KoPub돋움체_Pro Bold"/>
          <a:ea typeface="KoPub돋움체_Pro Bold"/>
          <a:cs typeface="KoPub돋움체_Pro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635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KoPub돋움체_Pro Bold"/>
          <a:ea typeface="KoPub돋움체_Pro Bold"/>
          <a:cs typeface="KoPub돋움체_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635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KoPub돋움체_Pro Bold"/>
          <a:ea typeface="KoPub돋움체_Pro Bold"/>
          <a:cs typeface="KoPub돋움체_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KoPub돋움체_Pro Bold"/>
          <a:ea typeface="KoPub돋움체_Pro Bold"/>
          <a:cs typeface="KoPub돋움체_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889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KoPub돋움체_Pro Bold"/>
          <a:ea typeface="KoPub돋움체_Pro Bold"/>
          <a:cs typeface="KoPub돋움체_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126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9F7FEC1-1CC2-FC42-AD0E-2EE1BB3A49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A0A61A6-6548-9F43-AB20-ADEBC0258F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D12D3-2ADB-A542-99E7-98A655D9C859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55E8E2-9A50-F740-A295-ECC7809F96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A1CA6F-DBD1-5A4C-B42D-1A0F4013DB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AEDA0-97DA-1D4A-ACAF-BF18084525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292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5" name="Shape 5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06970" latinLnBrk="0">
      <a:defRPr sz="2200">
        <a:latin typeface="+mj-lt"/>
        <a:ea typeface="+mj-ea"/>
        <a:cs typeface="+mj-cs"/>
        <a:sym typeface="KoPub돋움체_Pro Light"/>
      </a:defRPr>
    </a:lvl1pPr>
    <a:lvl2pPr indent="228600" defTabSz="1806970" latinLnBrk="0">
      <a:defRPr sz="2200">
        <a:latin typeface="+mj-lt"/>
        <a:ea typeface="+mj-ea"/>
        <a:cs typeface="+mj-cs"/>
        <a:sym typeface="KoPub돋움체_Pro Light"/>
      </a:defRPr>
    </a:lvl2pPr>
    <a:lvl3pPr indent="457200" defTabSz="1806970" latinLnBrk="0">
      <a:defRPr sz="2200">
        <a:latin typeface="+mj-lt"/>
        <a:ea typeface="+mj-ea"/>
        <a:cs typeface="+mj-cs"/>
        <a:sym typeface="KoPub돋움체_Pro Light"/>
      </a:defRPr>
    </a:lvl3pPr>
    <a:lvl4pPr indent="685800" defTabSz="1806970" latinLnBrk="0">
      <a:defRPr sz="2200">
        <a:latin typeface="+mj-lt"/>
        <a:ea typeface="+mj-ea"/>
        <a:cs typeface="+mj-cs"/>
        <a:sym typeface="KoPub돋움체_Pro Light"/>
      </a:defRPr>
    </a:lvl4pPr>
    <a:lvl5pPr indent="914400" defTabSz="1806970" latinLnBrk="0">
      <a:defRPr sz="2200">
        <a:latin typeface="+mj-lt"/>
        <a:ea typeface="+mj-ea"/>
        <a:cs typeface="+mj-cs"/>
        <a:sym typeface="KoPub돋움체_Pro Light"/>
      </a:defRPr>
    </a:lvl5pPr>
    <a:lvl6pPr indent="1143000" defTabSz="1806970" latinLnBrk="0">
      <a:defRPr sz="2200">
        <a:latin typeface="+mj-lt"/>
        <a:ea typeface="+mj-ea"/>
        <a:cs typeface="+mj-cs"/>
        <a:sym typeface="KoPub돋움체_Pro Light"/>
      </a:defRPr>
    </a:lvl6pPr>
    <a:lvl7pPr indent="1371600" defTabSz="1806970" latinLnBrk="0">
      <a:defRPr sz="2200">
        <a:latin typeface="+mj-lt"/>
        <a:ea typeface="+mj-ea"/>
        <a:cs typeface="+mj-cs"/>
        <a:sym typeface="KoPub돋움체_Pro Light"/>
      </a:defRPr>
    </a:lvl7pPr>
    <a:lvl8pPr indent="1600200" defTabSz="1806970" latinLnBrk="0">
      <a:defRPr sz="2200">
        <a:latin typeface="+mj-lt"/>
        <a:ea typeface="+mj-ea"/>
        <a:cs typeface="+mj-cs"/>
        <a:sym typeface="KoPub돋움체_Pro Light"/>
      </a:defRPr>
    </a:lvl8pPr>
    <a:lvl9pPr indent="1828800" defTabSz="1806970" latinLnBrk="0">
      <a:defRPr sz="2200">
        <a:latin typeface="+mj-lt"/>
        <a:ea typeface="+mj-ea"/>
        <a:cs typeface="+mj-cs"/>
        <a:sym typeface="KoPub돋움체_Pro Light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wildlife.org/publications/green-recovery-and-reconstruction-toolkit-grrt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wildlife.org/publications/green-recovery-and-reconstruction-toolkit-grrt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38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Albe</a:t>
            </a:r>
            <a:endParaRPr lang="fr-FR" sz="240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75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>
              <a:lnSpc>
                <a:spcPct val="107000"/>
              </a:lnSpc>
              <a:buFont typeface="Courier New" panose="02070309020205020404" pitchFamily="49" charset="0"/>
            </a:pPr>
            <a:r>
              <a:rPr lang="fr-FR" sz="1000" kern="1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Albe</a:t>
            </a:r>
          </a:p>
        </p:txBody>
      </p:sp>
    </p:spTree>
    <p:extLst>
      <p:ext uri="{BB962C8B-B14F-4D97-AF65-F5344CB8AC3E}">
        <p14:creationId xmlns:p14="http://schemas.microsoft.com/office/powerpoint/2010/main" val="3216963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>
              <a:lnSpc>
                <a:spcPct val="107000"/>
              </a:lnSpc>
              <a:buFont typeface="Courier New" panose="02070309020205020404" pitchFamily="49" charset="0"/>
              <a:buNone/>
            </a:pPr>
            <a:r>
              <a:rPr lang="en-GB" sz="1000" kern="100">
                <a:latin typeface="Calibri"/>
                <a:ea typeface="Calibri"/>
                <a:cs typeface="Calibri"/>
              </a:rPr>
              <a:t>Albe</a:t>
            </a:r>
            <a:endParaRPr lang="en-GB" sz="1000" kern="100">
              <a:effectLst/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1792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>
              <a:lnSpc>
                <a:spcPct val="107000"/>
              </a:lnSpc>
              <a:buNone/>
            </a:pPr>
            <a:r>
              <a:rPr lang="en-GB" sz="900" kern="100">
                <a:latin typeface="Open Sans"/>
                <a:ea typeface="Calibri" panose="020F0502020204030204" pitchFamily="34" charset="0"/>
                <a:cs typeface="Open Sans"/>
              </a:rPr>
              <a:t>Albe</a:t>
            </a:r>
            <a:r>
              <a:rPr lang="en-GB" sz="1000" kern="100"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fr-FR" sz="1000" kern="100"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7960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>
              <a:lnSpc>
                <a:spcPct val="107000"/>
              </a:lnSpc>
              <a:buFont typeface="Courier New" panose="02070309020205020404" pitchFamily="49" charset="0"/>
              <a:buNone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Pierre-Louis</a:t>
            </a: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Rural NEAT+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Urban NEAT+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 ECHO recommendations 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Donor recommendations (BHA, </a:t>
            </a:r>
            <a:r>
              <a:rPr lang="en-GB" sz="900" kern="10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Sida</a:t>
            </a: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...)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other relevant sectoral tool (Global Shelter Cluster checklists, or </a:t>
            </a:r>
            <a:r>
              <a:rPr lang="en-GB" sz="900" u="sng" kern="100">
                <a:solidFill>
                  <a:srgbClr val="0563C1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GRRT</a:t>
            </a: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example) 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comes from an analysis developed by Action Against Hunger France which reviewed, compiled and compared donors’ environmental policies and recommendations, divided per sector.</a:t>
            </a:r>
            <a:r>
              <a:rPr lang="en-GB" sz="1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315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Pierre Louis</a:t>
            </a:r>
          </a:p>
        </p:txBody>
      </p:sp>
    </p:spTree>
    <p:extLst>
      <p:ext uri="{BB962C8B-B14F-4D97-AF65-F5344CB8AC3E}">
        <p14:creationId xmlns:p14="http://schemas.microsoft.com/office/powerpoint/2010/main" val="1958534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>
              <a:lnSpc>
                <a:spcPct val="107000"/>
              </a:lnSpc>
              <a:buFont typeface="Courier New" panose="02070309020205020404" pitchFamily="49" charset="0"/>
              <a:buNone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Pierre-Louis</a:t>
            </a:r>
          </a:p>
          <a:p>
            <a:pPr marL="457200" lvl="1" indent="0" algn="just">
              <a:lnSpc>
                <a:spcPct val="107000"/>
              </a:lnSpc>
              <a:buFont typeface="Courier New" panose="02070309020205020404" pitchFamily="49" charset="0"/>
              <a:buNone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Rural NEAT+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Urban NEAT+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 ECHO recommendations 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Donor recommendations (BHA, </a:t>
            </a:r>
            <a:r>
              <a:rPr lang="en-GB" sz="900" kern="10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Sida</a:t>
            </a: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...)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other relevant sectoral tool (Global Shelter Cluster checklists, or </a:t>
            </a:r>
            <a:r>
              <a:rPr lang="en-GB" sz="900" u="sng" kern="100">
                <a:solidFill>
                  <a:srgbClr val="0563C1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GRRT</a:t>
            </a:r>
            <a:r>
              <a:rPr lang="en-GB" sz="9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example) </a:t>
            </a:r>
            <a:endParaRPr lang="fr-FR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kern="1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comes from an analysis developed by Action Against Hunger France which reviewed, compiled and compared donors’ environmental policies and recommendations, divided per sector.</a:t>
            </a:r>
            <a:r>
              <a:rPr lang="en-GB" sz="1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23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8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jo</a:t>
            </a:r>
          </a:p>
        </p:txBody>
      </p:sp>
    </p:spTree>
    <p:extLst>
      <p:ext uri="{BB962C8B-B14F-4D97-AF65-F5344CB8AC3E}">
        <p14:creationId xmlns:p14="http://schemas.microsoft.com/office/powerpoint/2010/main" val="1968509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jo</a:t>
            </a:r>
          </a:p>
        </p:txBody>
      </p:sp>
    </p:spTree>
    <p:extLst>
      <p:ext uri="{BB962C8B-B14F-4D97-AF65-F5344CB8AC3E}">
        <p14:creationId xmlns:p14="http://schemas.microsoft.com/office/powerpoint/2010/main" val="1327896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jo</a:t>
            </a:r>
          </a:p>
        </p:txBody>
      </p:sp>
    </p:spTree>
    <p:extLst>
      <p:ext uri="{BB962C8B-B14F-4D97-AF65-F5344CB8AC3E}">
        <p14:creationId xmlns:p14="http://schemas.microsoft.com/office/powerpoint/2010/main" val="1211143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jo</a:t>
            </a:r>
          </a:p>
        </p:txBody>
      </p:sp>
    </p:spTree>
    <p:extLst>
      <p:ext uri="{BB962C8B-B14F-4D97-AF65-F5344CB8AC3E}">
        <p14:creationId xmlns:p14="http://schemas.microsoft.com/office/powerpoint/2010/main" val="3581440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jo</a:t>
            </a:r>
          </a:p>
        </p:txBody>
      </p:sp>
    </p:spTree>
    <p:extLst>
      <p:ext uri="{BB962C8B-B14F-4D97-AF65-F5344CB8AC3E}">
        <p14:creationId xmlns:p14="http://schemas.microsoft.com/office/powerpoint/2010/main" val="1703018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4445" lvl="1" indent="0" algn="just" fontAlgn="base">
              <a:lnSpc>
                <a:spcPct val="107000"/>
              </a:lnSpc>
              <a:spcAft>
                <a:spcPts val="5"/>
              </a:spcAft>
              <a:buClr>
                <a:srgbClr val="000000"/>
              </a:buClr>
              <a:buSzPts val="1000"/>
            </a:pPr>
            <a:r>
              <a:rPr lang="fr-FR" sz="1800" kern="100">
                <a:uFill>
                  <a:solidFill>
                    <a:srgbClr val="000000"/>
                  </a:solidFill>
                </a:uFill>
                <a:latin typeface="Segoe UI Symbol"/>
                <a:ea typeface="Segoe UI Symbol"/>
              </a:rPr>
              <a:t>Pierre</a:t>
            </a:r>
          </a:p>
        </p:txBody>
      </p:sp>
    </p:spTree>
    <p:extLst>
      <p:ext uri="{BB962C8B-B14F-4D97-AF65-F5344CB8AC3E}">
        <p14:creationId xmlns:p14="http://schemas.microsoft.com/office/powerpoint/2010/main" val="455900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pierre</a:t>
            </a:r>
            <a:endParaRPr lang="fr-FR" sz="240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908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>
              <a:lnSpc>
                <a:spcPct val="107000"/>
              </a:lnSpc>
              <a:buFont typeface="Courier New" panose="02070309020205020404" pitchFamily="49" charset="0"/>
              <a:buNone/>
            </a:pPr>
            <a:r>
              <a:rPr lang="en-GB" sz="900" kern="100">
                <a:solidFill>
                  <a:srgbClr val="000000"/>
                </a:solidFill>
                <a:latin typeface="Open Sans"/>
                <a:ea typeface="Calibri"/>
                <a:cs typeface="Open Sans"/>
              </a:rPr>
              <a:t>pierre</a:t>
            </a:r>
          </a:p>
        </p:txBody>
      </p:sp>
    </p:spTree>
    <p:extLst>
      <p:ext uri="{BB962C8B-B14F-4D97-AF65-F5344CB8AC3E}">
        <p14:creationId xmlns:p14="http://schemas.microsoft.com/office/powerpoint/2010/main" val="197000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76861449-BB5A-2A39-B728-3FBFEBD3DA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7573" y="9147185"/>
            <a:ext cx="7772400" cy="614537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5D8DF17-2D57-27D1-8E18-B0F2C26FB4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668482" y="-2596795"/>
            <a:ext cx="7772400" cy="614537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09C49FF-40D4-F049-A65D-32CF44C7CFD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9" y="11199639"/>
            <a:ext cx="2504209" cy="2040467"/>
          </a:xfrm>
          <a:prstGeom prst="rect">
            <a:avLst/>
          </a:prstGeom>
        </p:spPr>
      </p:pic>
      <p:sp>
        <p:nvSpPr>
          <p:cNvPr id="8" name="POINT">
            <a:extLst>
              <a:ext uri="{FF2B5EF4-FFF2-40B4-BE49-F238E27FC236}">
                <a16:creationId xmlns:a16="http://schemas.microsoft.com/office/drawing/2014/main" id="{8F5B8BAE-9340-1B4F-8585-85E53DCF1F58}"/>
              </a:ext>
            </a:extLst>
          </p:cNvPr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8430692" y="6057043"/>
            <a:ext cx="7522615" cy="1601913"/>
          </a:xfrm>
          <a:prstGeom prst="rect">
            <a:avLst/>
          </a:prstGeom>
        </p:spPr>
        <p:txBody>
          <a:bodyPr lIns="50800" tIns="50800" rIns="50800" bIns="50800" anchor="ctr">
            <a:spAutoFit/>
          </a:bodyPr>
          <a:lstStyle>
            <a:lvl1pPr marL="0" indent="0" algn="ctr" defTabSz="2017583">
              <a:lnSpc>
                <a:spcPct val="110000"/>
              </a:lnSpc>
              <a:buSzTx/>
              <a:buFontTx/>
              <a:buNone/>
              <a:defRPr sz="9200" b="1" i="0" spc="1953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Raleway"/>
              </a:defRPr>
            </a:lvl1pPr>
          </a:lstStyle>
          <a:p>
            <a:r>
              <a:rPr lang="fr-FR"/>
              <a:t>TITRE</a:t>
            </a:r>
            <a:endParaRPr/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65DBB85B-CEA1-D17D-A9A8-0A816325C221}"/>
              </a:ext>
            </a:extLst>
          </p:cNvPr>
          <p:cNvCxnSpPr/>
          <p:nvPr userDrawn="1"/>
        </p:nvCxnSpPr>
        <p:spPr>
          <a:xfrm>
            <a:off x="10902797" y="7991465"/>
            <a:ext cx="2245895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942E8772-81E1-C4E5-CDCE-BA6B70580AC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103916" y="8387585"/>
            <a:ext cx="9843655" cy="759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2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D8B810C-07CA-E6D9-3598-89221D35A70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56079" y="475893"/>
            <a:ext cx="4811797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944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ImageLeft-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이미지"/>
          <p:cNvSpPr>
            <a:spLocks noGrp="1"/>
          </p:cNvSpPr>
          <p:nvPr>
            <p:ph type="pic" sz="half" idx="13"/>
          </p:nvPr>
        </p:nvSpPr>
        <p:spPr>
          <a:xfrm>
            <a:off x="-1" y="-1"/>
            <a:ext cx="7971113" cy="1371600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B99CD01-7750-E4C2-5B84-2549094CEF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344899" y="133457"/>
            <a:ext cx="5824097" cy="460491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1AE66FC-1654-0D79-7B78-FCFE74293C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039" y="11971240"/>
            <a:ext cx="1936870" cy="1578191"/>
          </a:xfrm>
          <a:prstGeom prst="rect">
            <a:avLst/>
          </a:prstGeom>
        </p:spPr>
      </p:pic>
      <p:sp>
        <p:nvSpPr>
          <p:cNvPr id="11" name="본문 첫 번째 줄…">
            <a:extLst>
              <a:ext uri="{FF2B5EF4-FFF2-40B4-BE49-F238E27FC236}">
                <a16:creationId xmlns:a16="http://schemas.microsoft.com/office/drawing/2014/main" id="{9D035596-A8D0-44D9-44CF-0BC277A76E99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9752949" y="7177256"/>
            <a:ext cx="10541001" cy="3669533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50000"/>
              </a:lnSpc>
              <a:buClr>
                <a:srgbClr val="71A13A"/>
              </a:buClr>
              <a:buSzTx/>
              <a:buFont typeface="Arial" panose="020B0604020202020204" pitchFamily="34" charset="0"/>
              <a:buChar char="•"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제목 텍스트">
            <a:extLst>
              <a:ext uri="{FF2B5EF4-FFF2-40B4-BE49-F238E27FC236}">
                <a16:creationId xmlns:a16="http://schemas.microsoft.com/office/drawing/2014/main" id="{DD6391A2-9DCD-7EBB-9AB5-E17BDC03DE1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9752949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D391A456-000C-34E3-BC73-63AA1167349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752949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66EEF624-4FAA-B84A-2FE2-935CEBFB05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752948" y="3444790"/>
            <a:ext cx="9017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5920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Image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이미지"/>
          <p:cNvSpPr>
            <a:spLocks noGrp="1"/>
          </p:cNvSpPr>
          <p:nvPr>
            <p:ph type="pic" sz="half" idx="13"/>
          </p:nvPr>
        </p:nvSpPr>
        <p:spPr>
          <a:xfrm>
            <a:off x="16412887" y="-1"/>
            <a:ext cx="7971113" cy="1371600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5AFA97D-FD04-CC9B-031C-68F60F591D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00000">
            <a:off x="-3255963" y="9786673"/>
            <a:ext cx="5824097" cy="460491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F545FB4-210C-4EDE-FFC9-F6C315ABC2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8" y="245052"/>
            <a:ext cx="1936870" cy="1578191"/>
          </a:xfrm>
          <a:prstGeom prst="rect">
            <a:avLst/>
          </a:prstGeom>
        </p:spPr>
      </p:pic>
      <p:sp>
        <p:nvSpPr>
          <p:cNvPr id="6" name="본문 첫 번째 줄…">
            <a:extLst>
              <a:ext uri="{FF2B5EF4-FFF2-40B4-BE49-F238E27FC236}">
                <a16:creationId xmlns:a16="http://schemas.microsoft.com/office/drawing/2014/main" id="{3AE7DDBF-B6B1-289C-99DD-36A3B8E8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50999" y="7177256"/>
            <a:ext cx="10541001" cy="36695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Clr>
                <a:srgbClr val="FF2F92"/>
              </a:buClr>
              <a:buSzTx/>
              <a:buFont typeface="Arial" panose="020B0604020202020204" pitchFamily="34" charset="0"/>
              <a:buNone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제목 텍스트">
            <a:extLst>
              <a:ext uri="{FF2B5EF4-FFF2-40B4-BE49-F238E27FC236}">
                <a16:creationId xmlns:a16="http://schemas.microsoft.com/office/drawing/2014/main" id="{3874C075-BE4A-2C4E-6B5D-8EEC88615135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650999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A0DAED95-2397-10C0-4FE1-1CB123C75FE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650999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82DE292-1687-6938-D92C-2E890B3A632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50998" y="3444790"/>
            <a:ext cx="9017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473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ImageRight-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이미지"/>
          <p:cNvSpPr>
            <a:spLocks noGrp="1"/>
          </p:cNvSpPr>
          <p:nvPr>
            <p:ph type="pic" sz="half" idx="13"/>
          </p:nvPr>
        </p:nvSpPr>
        <p:spPr>
          <a:xfrm>
            <a:off x="16412887" y="-1"/>
            <a:ext cx="7971113" cy="1371600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4D4C851-759B-8C93-2937-8EF4DB2D52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32605">
            <a:off x="-1090930" y="-1333950"/>
            <a:ext cx="5824097" cy="460491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414BD74-FC2D-DC3B-5E93-E50A9BFD66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77" y="11971240"/>
            <a:ext cx="1936870" cy="1578191"/>
          </a:xfrm>
          <a:prstGeom prst="rect">
            <a:avLst/>
          </a:prstGeom>
        </p:spPr>
      </p:pic>
      <p:sp>
        <p:nvSpPr>
          <p:cNvPr id="7" name="본문 첫 번째 줄…">
            <a:extLst>
              <a:ext uri="{FF2B5EF4-FFF2-40B4-BE49-F238E27FC236}">
                <a16:creationId xmlns:a16="http://schemas.microsoft.com/office/drawing/2014/main" id="{DAC551EF-601F-7CF2-65B5-B89D242F5E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50999" y="7177256"/>
            <a:ext cx="10541001" cy="3669533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50000"/>
              </a:lnSpc>
              <a:buClr>
                <a:srgbClr val="71A13A"/>
              </a:buClr>
              <a:buSzTx/>
              <a:buFont typeface="Arial" panose="020B0604020202020204" pitchFamily="34" charset="0"/>
              <a:buChar char="•"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제목 텍스트">
            <a:extLst>
              <a:ext uri="{FF2B5EF4-FFF2-40B4-BE49-F238E27FC236}">
                <a16:creationId xmlns:a16="http://schemas.microsoft.com/office/drawing/2014/main" id="{29598847-4D49-7FBF-BC1B-F43A8B2E0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650999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2BE6F94C-CDF0-1229-6C76-DE32829AC90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650999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76D3C14-8CD0-ADF2-0331-3C2C0F6CACD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50998" y="3444790"/>
            <a:ext cx="9017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8995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Diap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이미지"/>
          <p:cNvSpPr>
            <a:spLocks noGrp="1"/>
          </p:cNvSpPr>
          <p:nvPr>
            <p:ph type="pic" sz="quarter" idx="13"/>
          </p:nvPr>
        </p:nvSpPr>
        <p:spPr>
          <a:xfrm>
            <a:off x="14118405" y="5146937"/>
            <a:ext cx="5715001" cy="8569063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3" name="이미지"/>
          <p:cNvSpPr>
            <a:spLocks noGrp="1"/>
          </p:cNvSpPr>
          <p:nvPr>
            <p:ph type="pic" sz="quarter" idx="14"/>
          </p:nvPr>
        </p:nvSpPr>
        <p:spPr>
          <a:xfrm>
            <a:off x="14118404" y="0"/>
            <a:ext cx="5715002" cy="4955190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4" name="이미지"/>
          <p:cNvSpPr>
            <a:spLocks noGrp="1"/>
          </p:cNvSpPr>
          <p:nvPr>
            <p:ph type="pic" sz="quarter" idx="15"/>
          </p:nvPr>
        </p:nvSpPr>
        <p:spPr>
          <a:xfrm>
            <a:off x="19994970" y="0"/>
            <a:ext cx="4385634" cy="3865879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5" name="이미지"/>
          <p:cNvSpPr>
            <a:spLocks noGrp="1"/>
          </p:cNvSpPr>
          <p:nvPr>
            <p:ph type="pic" sz="quarter" idx="16"/>
          </p:nvPr>
        </p:nvSpPr>
        <p:spPr>
          <a:xfrm>
            <a:off x="19998367" y="4051552"/>
            <a:ext cx="4385634" cy="6609755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6" name="이미지"/>
          <p:cNvSpPr>
            <a:spLocks noGrp="1"/>
          </p:cNvSpPr>
          <p:nvPr>
            <p:ph type="pic" sz="quarter" idx="17"/>
          </p:nvPr>
        </p:nvSpPr>
        <p:spPr>
          <a:xfrm>
            <a:off x="19998367" y="10846789"/>
            <a:ext cx="4385634" cy="2869211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15" name="본문 첫 번째 줄…">
            <a:extLst>
              <a:ext uri="{FF2B5EF4-FFF2-40B4-BE49-F238E27FC236}">
                <a16:creationId xmlns:a16="http://schemas.microsoft.com/office/drawing/2014/main" id="{7A6B4297-A480-4143-95A5-09EE1BA601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50999" y="7177256"/>
            <a:ext cx="10541001" cy="36695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Clr>
                <a:srgbClr val="FF2F92"/>
              </a:buClr>
              <a:buSzTx/>
              <a:buFont typeface="Arial" panose="020B0604020202020204" pitchFamily="34" charset="0"/>
              <a:buNone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D9ADE9B-0317-FEDB-AA39-6D44EB1719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00000">
            <a:off x="-3255963" y="9786673"/>
            <a:ext cx="5824097" cy="460491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FEE19FC-2F44-5F34-B18E-4146219C86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8" y="245052"/>
            <a:ext cx="1936870" cy="1578191"/>
          </a:xfrm>
          <a:prstGeom prst="rect">
            <a:avLst/>
          </a:prstGeom>
        </p:spPr>
      </p:pic>
      <p:sp>
        <p:nvSpPr>
          <p:cNvPr id="9" name="제목 텍스트">
            <a:extLst>
              <a:ext uri="{FF2B5EF4-FFF2-40B4-BE49-F238E27FC236}">
                <a16:creationId xmlns:a16="http://schemas.microsoft.com/office/drawing/2014/main" id="{5D5E7CD8-1BBC-B28C-76A5-E6B3515943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650999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049427AA-B4BB-5A75-3B40-86914504013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650999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18E41E3A-9515-8F14-BC41-A5F69C33BB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50998" y="3444790"/>
            <a:ext cx="9017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4799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Diaporama-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이미지"/>
          <p:cNvSpPr>
            <a:spLocks noGrp="1"/>
          </p:cNvSpPr>
          <p:nvPr>
            <p:ph type="pic" sz="quarter" idx="13"/>
          </p:nvPr>
        </p:nvSpPr>
        <p:spPr>
          <a:xfrm>
            <a:off x="14118405" y="5146937"/>
            <a:ext cx="5715001" cy="8569063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3" name="이미지"/>
          <p:cNvSpPr>
            <a:spLocks noGrp="1"/>
          </p:cNvSpPr>
          <p:nvPr>
            <p:ph type="pic" sz="quarter" idx="14"/>
          </p:nvPr>
        </p:nvSpPr>
        <p:spPr>
          <a:xfrm>
            <a:off x="14118404" y="0"/>
            <a:ext cx="5715002" cy="4955190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4" name="이미지"/>
          <p:cNvSpPr>
            <a:spLocks noGrp="1"/>
          </p:cNvSpPr>
          <p:nvPr>
            <p:ph type="pic" sz="quarter" idx="15"/>
          </p:nvPr>
        </p:nvSpPr>
        <p:spPr>
          <a:xfrm>
            <a:off x="19994970" y="0"/>
            <a:ext cx="4385634" cy="3865879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5" name="이미지"/>
          <p:cNvSpPr>
            <a:spLocks noGrp="1"/>
          </p:cNvSpPr>
          <p:nvPr>
            <p:ph type="pic" sz="quarter" idx="16"/>
          </p:nvPr>
        </p:nvSpPr>
        <p:spPr>
          <a:xfrm>
            <a:off x="19998367" y="4051552"/>
            <a:ext cx="4385634" cy="6609755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66" name="이미지"/>
          <p:cNvSpPr>
            <a:spLocks noGrp="1"/>
          </p:cNvSpPr>
          <p:nvPr>
            <p:ph type="pic" sz="quarter" idx="17"/>
          </p:nvPr>
        </p:nvSpPr>
        <p:spPr>
          <a:xfrm>
            <a:off x="19998367" y="10846789"/>
            <a:ext cx="4385634" cy="2869211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2" name="본문 첫 번째 줄…">
            <a:extLst>
              <a:ext uri="{FF2B5EF4-FFF2-40B4-BE49-F238E27FC236}">
                <a16:creationId xmlns:a16="http://schemas.microsoft.com/office/drawing/2014/main" id="{733E6E58-2D68-B4B1-D539-E0C2A847C49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50999" y="7177256"/>
            <a:ext cx="10541001" cy="3669533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50000"/>
              </a:lnSpc>
              <a:buClr>
                <a:srgbClr val="71A13A"/>
              </a:buClr>
              <a:buSzTx/>
              <a:buFont typeface="Arial" panose="020B0604020202020204" pitchFamily="34" charset="0"/>
              <a:buChar char="•"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제목 텍스트">
            <a:extLst>
              <a:ext uri="{FF2B5EF4-FFF2-40B4-BE49-F238E27FC236}">
                <a16:creationId xmlns:a16="http://schemas.microsoft.com/office/drawing/2014/main" id="{05E89157-DB0F-B1EB-C169-483DA345145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650999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FC2143B2-DBF7-FA28-DB6B-5BFD0DC2366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650999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18B51D6-7571-E1D6-5415-3967759BE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50998" y="3444790"/>
            <a:ext cx="901700" cy="1778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D8639D6-23BC-9F8F-6368-022E33DC60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32605">
            <a:off x="-1090930" y="-1333950"/>
            <a:ext cx="5824097" cy="460491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A885B74-50AE-82D5-7F40-B3AE91AA07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77" y="11971240"/>
            <a:ext cx="1936870" cy="157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2228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Outro">
    <p:bg>
      <p:bgPr>
        <a:solidFill>
          <a:srgbClr val="3939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제목 텍스트"/>
          <p:cNvSpPr txBox="1">
            <a:spLocks noGrp="1"/>
          </p:cNvSpPr>
          <p:nvPr>
            <p:ph type="title"/>
          </p:nvPr>
        </p:nvSpPr>
        <p:spPr>
          <a:xfrm>
            <a:off x="3301999" y="8059636"/>
            <a:ext cx="17780000" cy="1425778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4000" b="0" i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F17DB2D-3979-8C9D-DB7C-E2853FB2E9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249" y="3517900"/>
            <a:ext cx="4127500" cy="33401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A8D50A21-B4C2-BA1C-781D-4C11F49045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36690" y="7094989"/>
            <a:ext cx="7529858" cy="50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60833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Empty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15631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1803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Intro-Dark">
    <p:bg>
      <p:bgPr>
        <a:solidFill>
          <a:srgbClr val="3939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76861449-BB5A-2A39-B728-3FBFEBD3DA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7573" y="9147185"/>
            <a:ext cx="7772400" cy="614537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5D8DF17-2D57-27D1-8E18-B0F2C26FB4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668482" y="-2596795"/>
            <a:ext cx="7772400" cy="6145377"/>
          </a:xfrm>
          <a:prstGeom prst="rect">
            <a:avLst/>
          </a:prstGeom>
        </p:spPr>
      </p:pic>
      <p:sp>
        <p:nvSpPr>
          <p:cNvPr id="8" name="POINT">
            <a:extLst>
              <a:ext uri="{FF2B5EF4-FFF2-40B4-BE49-F238E27FC236}">
                <a16:creationId xmlns:a16="http://schemas.microsoft.com/office/drawing/2014/main" id="{8F5B8BAE-9340-1B4F-8585-85E53DCF1F58}"/>
              </a:ext>
            </a:extLst>
          </p:cNvPr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8430692" y="6057043"/>
            <a:ext cx="7522615" cy="1601913"/>
          </a:xfrm>
          <a:prstGeom prst="rect">
            <a:avLst/>
          </a:prstGeom>
        </p:spPr>
        <p:txBody>
          <a:bodyPr lIns="50800" tIns="50800" rIns="50800" bIns="50800" anchor="ctr">
            <a:spAutoFit/>
          </a:bodyPr>
          <a:lstStyle>
            <a:lvl1pPr marL="0" indent="0" algn="ctr" defTabSz="2017583">
              <a:lnSpc>
                <a:spcPct val="110000"/>
              </a:lnSpc>
              <a:buSzTx/>
              <a:buFontTx/>
              <a:buNone/>
              <a:defRPr sz="9200" b="1" i="0" spc="1953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Raleway"/>
              </a:defRPr>
            </a:lvl1pPr>
          </a:lstStyle>
          <a:p>
            <a:r>
              <a:rPr lang="fr-FR"/>
              <a:t>TITRE</a:t>
            </a:r>
            <a:endParaRPr/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65DBB85B-CEA1-D17D-A9A8-0A816325C221}"/>
              </a:ext>
            </a:extLst>
          </p:cNvPr>
          <p:cNvCxnSpPr/>
          <p:nvPr userDrawn="1"/>
        </p:nvCxnSpPr>
        <p:spPr>
          <a:xfrm>
            <a:off x="10902797" y="7991465"/>
            <a:ext cx="224589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F583657B-4DBF-B37A-B9FA-42D043C2B0B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103916" y="8387585"/>
            <a:ext cx="9843655" cy="759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2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51E86F-E7B3-97AF-CC24-5D1A575690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9" y="11199638"/>
            <a:ext cx="2521491" cy="204046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D54E5CA9-50AF-EB4C-5A99-5004584AA2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56079" y="475893"/>
            <a:ext cx="4811797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7734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INT">
            <a:extLst>
              <a:ext uri="{FF2B5EF4-FFF2-40B4-BE49-F238E27FC236}">
                <a16:creationId xmlns:a16="http://schemas.microsoft.com/office/drawing/2014/main" id="{F5BB6182-9233-F84D-9CDA-109A7EF0957A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4301837" y="2126531"/>
            <a:ext cx="15191407" cy="1554977"/>
          </a:xfrm>
          <a:prstGeom prst="rect">
            <a:avLst/>
          </a:prstGeom>
        </p:spPr>
        <p:txBody>
          <a:bodyPr wrap="square" lIns="50800" tIns="50800" rIns="50800" bIns="50800" anchor="ctr">
            <a:spAutoFit/>
          </a:bodyPr>
          <a:lstStyle>
            <a:lvl1pPr marL="0" indent="0" algn="ctr" defTabSz="2017583">
              <a:lnSpc>
                <a:spcPct val="110000"/>
              </a:lnSpc>
              <a:buSzTx/>
              <a:buFontTx/>
              <a:buNone/>
              <a:defRPr sz="4400" b="1" i="0" spc="1953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Raleway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본문 첫 번째 줄…">
            <a:extLst>
              <a:ext uri="{FF2B5EF4-FFF2-40B4-BE49-F238E27FC236}">
                <a16:creationId xmlns:a16="http://schemas.microsoft.com/office/drawing/2014/main" id="{3C371509-86F3-1F47-B7C4-0A617B1A85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4301837" y="4157950"/>
            <a:ext cx="14165894" cy="760871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SzTx/>
              <a:buFontTx/>
              <a:buNone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본문 첫 번째 줄…">
            <a:extLst>
              <a:ext uri="{FF2B5EF4-FFF2-40B4-BE49-F238E27FC236}">
                <a16:creationId xmlns:a16="http://schemas.microsoft.com/office/drawing/2014/main" id="{0AE708A1-4A32-2E60-63B6-86E031147055}"/>
              </a:ext>
            </a:extLst>
          </p:cNvPr>
          <p:cNvSpPr txBox="1">
            <a:spLocks noGrp="1"/>
          </p:cNvSpPr>
          <p:nvPr>
            <p:ph type="body" sz="quarter" idx="15"/>
          </p:nvPr>
        </p:nvSpPr>
        <p:spPr>
          <a:xfrm>
            <a:off x="17492045" y="4157949"/>
            <a:ext cx="2001199" cy="760871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SzTx/>
              <a:buFontTx/>
              <a:buNone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endParaRPr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7BDB791-5530-79A7-6E9E-8CD90F482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314" y="12328013"/>
            <a:ext cx="901700" cy="177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3866F12-4E17-0DDE-9E16-61E9BEF3A2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648314" y="1210187"/>
            <a:ext cx="9017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78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이미지"/>
          <p:cNvSpPr>
            <a:spLocks noGrp="1"/>
          </p:cNvSpPr>
          <p:nvPr>
            <p:ph type="pic" sz="quarter" idx="14"/>
          </p:nvPr>
        </p:nvSpPr>
        <p:spPr>
          <a:xfrm>
            <a:off x="15867726" y="5021569"/>
            <a:ext cx="6176222" cy="5839722"/>
          </a:xfrm>
          <a:prstGeom prst="rect">
            <a:avLst/>
          </a:prstGeom>
          <a:solidFill>
            <a:srgbClr val="71A13A">
              <a:alpha val="60000"/>
            </a:srgbClr>
          </a:solid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219" name="이미지"/>
          <p:cNvSpPr>
            <a:spLocks noGrp="1"/>
          </p:cNvSpPr>
          <p:nvPr>
            <p:ph type="pic" sz="half" idx="13"/>
          </p:nvPr>
        </p:nvSpPr>
        <p:spPr>
          <a:xfrm>
            <a:off x="3569525" y="5710599"/>
            <a:ext cx="12067592" cy="5839722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221" name="이미지"/>
          <p:cNvSpPr>
            <a:spLocks noGrp="1"/>
          </p:cNvSpPr>
          <p:nvPr>
            <p:ph type="pic" sz="quarter" idx="15"/>
          </p:nvPr>
        </p:nvSpPr>
        <p:spPr>
          <a:xfrm>
            <a:off x="22274557" y="5710599"/>
            <a:ext cx="2109443" cy="5839722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224" name="제목 텍스트"/>
          <p:cNvSpPr txBox="1">
            <a:spLocks noGrp="1"/>
          </p:cNvSpPr>
          <p:nvPr>
            <p:ph type="title" hasCustomPrompt="1"/>
          </p:nvPr>
        </p:nvSpPr>
        <p:spPr>
          <a:xfrm>
            <a:off x="1850982" y="3234571"/>
            <a:ext cx="13786135" cy="2032001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225" name="2016"/>
          <p:cNvSpPr txBox="1">
            <a:spLocks noGrp="1"/>
          </p:cNvSpPr>
          <p:nvPr>
            <p:ph type="body" sz="quarter" idx="16" hasCustomPrompt="1"/>
          </p:nvPr>
        </p:nvSpPr>
        <p:spPr>
          <a:xfrm>
            <a:off x="16705209" y="5827180"/>
            <a:ext cx="5572654" cy="6144060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 defTabSz="2017583">
              <a:lnSpc>
                <a:spcPct val="110000"/>
              </a:lnSpc>
              <a:buSzTx/>
              <a:buFontTx/>
              <a:buNone/>
              <a:defRPr sz="48000" b="1" i="0" spc="20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entin"/>
              </a:defRPr>
            </a:lvl1pPr>
          </a:lstStyle>
          <a:p>
            <a:r>
              <a:rPr lang="fr-FR"/>
              <a:t>01</a:t>
            </a:r>
            <a:endParaRPr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9220811-5800-217C-D42D-9C7C76F7F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15433">
            <a:off x="-2510824" y="8558831"/>
            <a:ext cx="5824097" cy="4604919"/>
          </a:xfrm>
          <a:prstGeom prst="rect">
            <a:avLst/>
          </a:prstGeom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E1665BC-15C4-EC38-6444-CD3F5561C81C}"/>
              </a:ext>
            </a:extLst>
          </p:cNvPr>
          <p:cNvCxnSpPr>
            <a:cxnSpLocks/>
          </p:cNvCxnSpPr>
          <p:nvPr userDrawn="1"/>
        </p:nvCxnSpPr>
        <p:spPr>
          <a:xfrm>
            <a:off x="22274557" y="11800099"/>
            <a:ext cx="2109443" cy="0"/>
          </a:xfrm>
          <a:prstGeom prst="line">
            <a:avLst/>
          </a:prstGeom>
          <a:noFill/>
          <a:ln w="127000" cap="flat">
            <a:solidFill>
              <a:srgbClr val="71A13A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F6D54EE2-5B3E-1C7E-AC47-6A7001319B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0433" y="52064"/>
            <a:ext cx="5824097" cy="460491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4461B73-D8A3-8398-0A7C-59DF4B7743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039" y="11971240"/>
            <a:ext cx="1936870" cy="157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102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이미지"/>
          <p:cNvSpPr>
            <a:spLocks noGrp="1"/>
          </p:cNvSpPr>
          <p:nvPr>
            <p:ph type="pic" sz="quarter" idx="14"/>
          </p:nvPr>
        </p:nvSpPr>
        <p:spPr>
          <a:xfrm flipH="1">
            <a:off x="0" y="0"/>
            <a:ext cx="16412886" cy="13716000"/>
          </a:xfrm>
          <a:prstGeom prst="rect">
            <a:avLst/>
          </a:prstGeom>
          <a:solidFill>
            <a:srgbClr val="71A13A">
              <a:alpha val="60000"/>
            </a:srgbClr>
          </a:solid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224" name="제목 텍스트"/>
          <p:cNvSpPr txBox="1">
            <a:spLocks noGrp="1"/>
          </p:cNvSpPr>
          <p:nvPr>
            <p:ph type="title" hasCustomPrompt="1"/>
          </p:nvPr>
        </p:nvSpPr>
        <p:spPr>
          <a:xfrm>
            <a:off x="1849582" y="2735808"/>
            <a:ext cx="15541070" cy="48911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9000" b="1" i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이미지">
            <a:extLst>
              <a:ext uri="{FF2B5EF4-FFF2-40B4-BE49-F238E27FC236}">
                <a16:creationId xmlns:a16="http://schemas.microsoft.com/office/drawing/2014/main" id="{532ECBFF-C90E-B01D-CE5E-0A3D97870AE1}"/>
              </a:ext>
            </a:extLst>
          </p:cNvPr>
          <p:cNvSpPr>
            <a:spLocks noGrp="1"/>
          </p:cNvSpPr>
          <p:nvPr>
            <p:ph type="pic" sz="half" idx="15"/>
          </p:nvPr>
        </p:nvSpPr>
        <p:spPr>
          <a:xfrm>
            <a:off x="16412887" y="-1"/>
            <a:ext cx="7971113" cy="1371600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4" name="본문 첫 번째 줄…">
            <a:extLst>
              <a:ext uri="{FF2B5EF4-FFF2-40B4-BE49-F238E27FC236}">
                <a16:creationId xmlns:a16="http://schemas.microsoft.com/office/drawing/2014/main" id="{61970974-4791-C13E-1014-606C034A42B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15652" y="8527969"/>
            <a:ext cx="10541001" cy="36695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Clr>
                <a:srgbClr val="FF2F92"/>
              </a:buClr>
              <a:buSzTx/>
              <a:buFont typeface="Arial" panose="020B0604020202020204" pitchFamily="34" charset="0"/>
              <a:buNone/>
              <a:defRPr sz="2400" b="0" i="0" spc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CEC0A352-C407-FD97-063B-5A5489A1D5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86" y="2055429"/>
            <a:ext cx="1536700" cy="1206500"/>
          </a:xfrm>
          <a:prstGeom prst="rect">
            <a:avLst/>
          </a:prstGeom>
        </p:spPr>
      </p:pic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5B4462F-D932-07BA-741A-17E1158456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5853952" y="7100807"/>
            <a:ext cx="15367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170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H_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이미지"/>
          <p:cNvSpPr>
            <a:spLocks noGrp="1"/>
          </p:cNvSpPr>
          <p:nvPr>
            <p:ph type="pic" sz="quarter" idx="14"/>
          </p:nvPr>
        </p:nvSpPr>
        <p:spPr>
          <a:xfrm flipH="1">
            <a:off x="1" y="0"/>
            <a:ext cx="16412886" cy="13716000"/>
          </a:xfrm>
          <a:prstGeom prst="rect">
            <a:avLst/>
          </a:prstGeom>
          <a:solidFill>
            <a:srgbClr val="71A13A">
              <a:alpha val="60000"/>
            </a:srgbClr>
          </a:solid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224" name="제목 텍스트"/>
          <p:cNvSpPr txBox="1">
            <a:spLocks noGrp="1"/>
          </p:cNvSpPr>
          <p:nvPr>
            <p:ph type="title" hasCustomPrompt="1"/>
          </p:nvPr>
        </p:nvSpPr>
        <p:spPr>
          <a:xfrm>
            <a:off x="1849582" y="2057400"/>
            <a:ext cx="15541070" cy="820881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4400" b="1" i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이미지">
            <a:extLst>
              <a:ext uri="{FF2B5EF4-FFF2-40B4-BE49-F238E27FC236}">
                <a16:creationId xmlns:a16="http://schemas.microsoft.com/office/drawing/2014/main" id="{532ECBFF-C90E-B01D-CE5E-0A3D97870AE1}"/>
              </a:ext>
            </a:extLst>
          </p:cNvPr>
          <p:cNvSpPr>
            <a:spLocks noGrp="1"/>
          </p:cNvSpPr>
          <p:nvPr>
            <p:ph type="pic" sz="half" idx="15"/>
          </p:nvPr>
        </p:nvSpPr>
        <p:spPr>
          <a:xfrm>
            <a:off x="16412887" y="-1"/>
            <a:ext cx="7971113" cy="1371600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4" name="본문 첫 번째 줄…">
            <a:extLst>
              <a:ext uri="{FF2B5EF4-FFF2-40B4-BE49-F238E27FC236}">
                <a16:creationId xmlns:a16="http://schemas.microsoft.com/office/drawing/2014/main" id="{61970974-4791-C13E-1014-606C034A42B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50999" y="11197630"/>
            <a:ext cx="10541001" cy="11481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Clr>
                <a:srgbClr val="FF2F92"/>
              </a:buClr>
              <a:buSzTx/>
              <a:buFont typeface="Arial" panose="020B0604020202020204" pitchFamily="34" charset="0"/>
              <a:buNone/>
              <a:defRPr sz="2400" b="0" i="0" spc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B11687-3215-4F60-95C6-AB130CF627DD}"/>
              </a:ext>
            </a:extLst>
          </p:cNvPr>
          <p:cNvSpPr/>
          <p:nvPr userDrawn="1"/>
        </p:nvSpPr>
        <p:spPr>
          <a:xfrm>
            <a:off x="1330036" y="1518498"/>
            <a:ext cx="16791709" cy="9308829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118000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Full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985A89C-B455-14B3-464A-4D6D60B7D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300000">
            <a:off x="17861973" y="-459294"/>
            <a:ext cx="7772400" cy="614537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EB1D172-B2D0-B4E5-D57C-0378ED6FA0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4280351"/>
            <a:ext cx="901700" cy="1778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F6AA715-20E0-1044-767E-F4E45D9A75E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039" y="11971240"/>
            <a:ext cx="1936870" cy="1578191"/>
          </a:xfrm>
          <a:prstGeom prst="rect">
            <a:avLst/>
          </a:prstGeom>
        </p:spPr>
      </p:pic>
      <p:sp>
        <p:nvSpPr>
          <p:cNvPr id="7" name="본문 첫 번째 줄…">
            <a:extLst>
              <a:ext uri="{FF2B5EF4-FFF2-40B4-BE49-F238E27FC236}">
                <a16:creationId xmlns:a16="http://schemas.microsoft.com/office/drawing/2014/main" id="{77FFD7AE-A176-7BAC-9154-D12086E70F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50999" y="7177256"/>
            <a:ext cx="10541001" cy="36695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Clr>
                <a:srgbClr val="FF2F92"/>
              </a:buClr>
              <a:buSzTx/>
              <a:buFont typeface="Arial" panose="020B0604020202020204" pitchFamily="34" charset="0"/>
              <a:buNone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제목 텍스트">
            <a:extLst>
              <a:ext uri="{FF2B5EF4-FFF2-40B4-BE49-F238E27FC236}">
                <a16:creationId xmlns:a16="http://schemas.microsoft.com/office/drawing/2014/main" id="{53069934-116D-A418-B957-FF2DD46CC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650999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ED079581-D335-2234-595B-59D043F3B68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650999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6552686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FullWidth-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A792378-8D0E-2F06-98DD-E512C19EA0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300000">
            <a:off x="17861973" y="-459294"/>
            <a:ext cx="7772400" cy="614537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37078E9-C93E-CDDA-D411-1543D335B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039" y="11971240"/>
            <a:ext cx="1936870" cy="1578191"/>
          </a:xfrm>
          <a:prstGeom prst="rect">
            <a:avLst/>
          </a:prstGeom>
        </p:spPr>
      </p:pic>
      <p:sp>
        <p:nvSpPr>
          <p:cNvPr id="7" name="본문 첫 번째 줄…">
            <a:extLst>
              <a:ext uri="{FF2B5EF4-FFF2-40B4-BE49-F238E27FC236}">
                <a16:creationId xmlns:a16="http://schemas.microsoft.com/office/drawing/2014/main" id="{017A38CE-65DA-FAA3-FD56-1C73654729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650999" y="7177256"/>
            <a:ext cx="10541001" cy="3669533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50000"/>
              </a:lnSpc>
              <a:buClr>
                <a:srgbClr val="71A13A"/>
              </a:buClr>
              <a:buSzTx/>
              <a:buFont typeface="Arial" panose="020B0604020202020204" pitchFamily="34" charset="0"/>
              <a:buChar char="•"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제목 텍스트">
            <a:extLst>
              <a:ext uri="{FF2B5EF4-FFF2-40B4-BE49-F238E27FC236}">
                <a16:creationId xmlns:a16="http://schemas.microsoft.com/office/drawing/2014/main" id="{965F7F1E-2E36-F5DF-8FF3-54AF3EF9EAE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650999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B941EAB9-2D1B-1555-0D22-606DB8D51D2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650999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8C415C6C-B411-1DE2-DBDD-B634CC786CD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4280351"/>
            <a:ext cx="9017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969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H_Image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이미지"/>
          <p:cNvSpPr>
            <a:spLocks noGrp="1"/>
          </p:cNvSpPr>
          <p:nvPr>
            <p:ph type="pic" sz="half" idx="13"/>
          </p:nvPr>
        </p:nvSpPr>
        <p:spPr>
          <a:xfrm>
            <a:off x="-1" y="-1"/>
            <a:ext cx="7971113" cy="1371600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tx2"/>
            </a:bgClr>
          </a:pattFill>
        </p:spPr>
        <p:txBody>
          <a:bodyPr lIns="91439" tIns="45719" rIns="91439" bIns="45719"/>
          <a:lstStyle/>
          <a:p>
            <a:r>
              <a:rPr lang="fr-FR"/>
              <a:t>Cliquez sur l'icône pour ajouter une image</a:t>
            </a:r>
            <a:endParaRPr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1B4E3C6-52EE-7B4D-ABBB-E47D19A72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2934">
            <a:off x="19163739" y="10532099"/>
            <a:ext cx="5824097" cy="460491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852FD9F-FDCB-67F6-7876-BDECFC0593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039" y="229512"/>
            <a:ext cx="1936870" cy="1578191"/>
          </a:xfrm>
          <a:prstGeom prst="rect">
            <a:avLst/>
          </a:prstGeom>
        </p:spPr>
      </p:pic>
      <p:sp>
        <p:nvSpPr>
          <p:cNvPr id="9" name="본문 첫 번째 줄…">
            <a:extLst>
              <a:ext uri="{FF2B5EF4-FFF2-40B4-BE49-F238E27FC236}">
                <a16:creationId xmlns:a16="http://schemas.microsoft.com/office/drawing/2014/main" id="{1E37B428-0CA6-2313-C633-E6640FD391B4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9752950" y="7177256"/>
            <a:ext cx="10541001" cy="36695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Clr>
                <a:srgbClr val="FF2F92"/>
              </a:buClr>
              <a:buSzTx/>
              <a:buFont typeface="Arial" panose="020B0604020202020204" pitchFamily="34" charset="0"/>
              <a:buNone/>
              <a:defRPr sz="2800" b="0" i="0" spc="0">
                <a:solidFill>
                  <a:srgbClr val="41414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ource Sans Pro Regular"/>
              </a:defRPr>
            </a:lvl1pPr>
            <a:lvl2pPr marL="0" indent="2286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2pPr>
            <a:lvl3pPr marL="0" indent="4572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3pPr>
            <a:lvl4pPr marL="0" indent="6858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4pPr>
            <a:lvl5pPr marL="0" indent="914400">
              <a:lnSpc>
                <a:spcPct val="150000"/>
              </a:lnSpc>
              <a:buSzTx/>
              <a:buFontTx/>
              <a:buNone/>
              <a:defRPr spc="0">
                <a:solidFill>
                  <a:srgbClr val="8B8C8C"/>
                </a:solidFill>
                <a:latin typeface="+mn-lt"/>
                <a:ea typeface="Source Sans Pro Regular"/>
                <a:cs typeface="Source Sans Pro Regular"/>
                <a:sym typeface="Source Sans Pro Regular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제목 텍스트">
            <a:extLst>
              <a:ext uri="{FF2B5EF4-FFF2-40B4-BE49-F238E27FC236}">
                <a16:creationId xmlns:a16="http://schemas.microsoft.com/office/drawing/2014/main" id="{0EC2DF05-376A-3268-0CD0-751428B9A1D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9752950" y="4051552"/>
            <a:ext cx="8890001" cy="1589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9000" b="1" i="0">
                <a:solidFill>
                  <a:srgbClr val="41414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Lato Hairline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13F2C22E-5922-B194-63F7-B20DF24DE44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752950" y="6029129"/>
            <a:ext cx="10541001" cy="7596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3600" b="0" i="0">
                <a:solidFill>
                  <a:srgbClr val="71A1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93456" indent="0">
              <a:buNone/>
              <a:defRPr sz="4000"/>
            </a:lvl2pPr>
            <a:lvl3pPr marL="986912" indent="0">
              <a:buNone/>
              <a:defRPr sz="4000"/>
            </a:lvl3pPr>
            <a:lvl4pPr marL="1480368" indent="0">
              <a:buNone/>
              <a:defRPr sz="4000"/>
            </a:lvl4pPr>
            <a:lvl5pPr marL="1973824" indent="0">
              <a:buNone/>
              <a:defRPr sz="4000"/>
            </a:lvl5pPr>
          </a:lstStyle>
          <a:p>
            <a:pPr lvl="0"/>
            <a:r>
              <a:rPr kumimoji="1" lang="fr-FR" altLang="ko-KR"/>
              <a:t>Cliquez pour modifier les styles du texte du masque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744E0A3-AACA-2A47-0A01-F0C41AF977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752949" y="3444790"/>
            <a:ext cx="901700" cy="17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5714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"/>
          <p:cNvGrpSpPr/>
          <p:nvPr/>
        </p:nvGrpSpPr>
        <p:grpSpPr>
          <a:xfrm>
            <a:off x="6414780" y="6268922"/>
            <a:ext cx="12572509" cy="1688745"/>
            <a:chOff x="-10612" y="-222240"/>
            <a:chExt cx="12572507" cy="1688743"/>
          </a:xfrm>
        </p:grpSpPr>
        <p:pic>
          <p:nvPicPr>
            <p:cNvPr id="3" name="선" descr="선"/>
            <p:cNvPicPr>
              <a:picLocks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-10613" y="-41035"/>
              <a:ext cx="10971653" cy="1507539"/>
            </a:xfrm>
            <a:prstGeom prst="rect">
              <a:avLst/>
            </a:prstGeom>
            <a:effectLst/>
          </p:spPr>
        </p:pic>
        <p:pic>
          <p:nvPicPr>
            <p:cNvPr id="5" name="선" descr="선"/>
            <p:cNvPicPr>
              <a:picLocks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952224" y="-222241"/>
              <a:ext cx="11609671" cy="1586968"/>
            </a:xfrm>
            <a:prstGeom prst="rect">
              <a:avLst/>
            </a:prstGeom>
            <a:effectLst/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2" r:id="rId2"/>
    <p:sldLayoutId id="2147483731" r:id="rId3"/>
    <p:sldLayoutId id="2147483700" r:id="rId4"/>
    <p:sldLayoutId id="2147483733" r:id="rId5"/>
    <p:sldLayoutId id="2147483734" r:id="rId6"/>
    <p:sldLayoutId id="2147483692" r:id="rId7"/>
    <p:sldLayoutId id="2147483694" r:id="rId8"/>
    <p:sldLayoutId id="2147483727" r:id="rId9"/>
    <p:sldLayoutId id="2147483683" r:id="rId10"/>
    <p:sldLayoutId id="2147483684" r:id="rId11"/>
    <p:sldLayoutId id="2147483685" r:id="rId12"/>
    <p:sldLayoutId id="2147483689" r:id="rId13"/>
    <p:sldLayoutId id="2147483708" r:id="rId14"/>
    <p:sldLayoutId id="2147483728" r:id="rId15"/>
    <p:sldLayoutId id="2147483696" r:id="rId16"/>
    <p:sldLayoutId id="2147483735" r:id="rId17"/>
  </p:sldLayoutIdLst>
  <p:transition spd="med"/>
  <p:hf hdr="0" ftr="0" dt="0"/>
  <p:txStyles>
    <p:titleStyle>
      <a:lvl1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1pPr>
      <a:lvl2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2pPr>
      <a:lvl3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3pPr>
      <a:lvl4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4pPr>
      <a:lvl5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5pPr>
      <a:lvl6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6pPr>
      <a:lvl7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7pPr>
      <a:lvl8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8pPr>
      <a:lvl9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8B8C8C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9pPr>
    </p:titleStyle>
    <p:bodyStyle>
      <a:lvl1pPr marL="217701" marR="0" indent="-217701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•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1pPr>
      <a:lvl2pPr marL="699062" marR="0" indent="-205606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–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2pPr>
      <a:lvl3pPr marL="1184294" marR="0" indent="-197382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•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3pPr>
      <a:lvl4pPr marL="1715347" marR="0" indent="-234979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–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4pPr>
      <a:lvl5pPr marL="2208803" marR="0" indent="-234979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»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5pPr>
      <a:lvl6pPr marL="2702259" marR="0" indent="-234979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•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6pPr>
      <a:lvl7pPr marL="3195715" marR="0" indent="-234979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•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7pPr>
      <a:lvl8pPr marL="3689170" marR="0" indent="-234979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•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8pPr>
      <a:lvl9pPr marL="4182627" marR="0" indent="-234979" algn="l" defTabSz="825500" rtl="0" eaLnBrk="1" latinLnBrk="0" hangingPunct="1">
        <a:lnSpc>
          <a:spcPct val="160000"/>
        </a:lnSpc>
        <a:spcBef>
          <a:spcPts val="0"/>
        </a:spcBef>
        <a:spcAft>
          <a:spcPts val="0"/>
        </a:spcAft>
        <a:buClrTx/>
        <a:buSzPct val="100000"/>
        <a:buFont typeface="SpoqaHanSans-Regular"/>
        <a:buChar char="•"/>
        <a:tabLst/>
        <a:defRPr sz="2000" b="0" i="0" u="none" strike="noStrike" cap="none" spc="19" baseline="0">
          <a:ln>
            <a:noFill/>
          </a:ln>
          <a:solidFill>
            <a:srgbClr val="535353"/>
          </a:solidFill>
          <a:uFillTx/>
          <a:latin typeface="Source Sans Pro SemiBold"/>
          <a:ea typeface="Source Sans Pro SemiBold"/>
          <a:cs typeface="Source Sans Pro SemiBold"/>
          <a:sym typeface="Source Sans Pro SemiBold"/>
        </a:defRPr>
      </a:lvl9pPr>
    </p:bodyStyle>
    <p:otherStyle>
      <a:lvl1pPr marL="0" marR="0" indent="0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1pPr>
      <a:lvl2pPr marL="0" marR="0" indent="497754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2pPr>
      <a:lvl3pPr marL="0" marR="0" indent="995506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3pPr>
      <a:lvl4pPr marL="0" marR="0" indent="1493260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4pPr>
      <a:lvl5pPr marL="0" marR="0" indent="1991014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5pPr>
      <a:lvl6pPr marL="0" marR="0" indent="2488768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6pPr>
      <a:lvl7pPr marL="0" marR="0" indent="2986521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7pPr>
      <a:lvl8pPr marL="0" marR="0" indent="3484274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8pPr>
      <a:lvl9pPr marL="0" marR="0" indent="3982029" algn="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KoPub돋움체_Pro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tags" Target="../tags/tag14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28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valenv@environnementhumanitaire.or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microsoft.com/office/2007/relationships/hdphoto" Target="../media/hdphoto1.wdp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17" Type="http://schemas.microsoft.com/office/2007/relationships/hdphoto" Target="../media/hdphoto3.wdp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jpeg"/><Relationship Id="rId11" Type="http://schemas.openxmlformats.org/officeDocument/2006/relationships/image" Target="../media/image17.svg"/><Relationship Id="rId5" Type="http://schemas.openxmlformats.org/officeDocument/2006/relationships/image" Target="../media/image12.jpeg"/><Relationship Id="rId15" Type="http://schemas.microsoft.com/office/2007/relationships/hdphoto" Target="../media/hdphoto2.wdp"/><Relationship Id="rId10" Type="http://schemas.openxmlformats.org/officeDocument/2006/relationships/image" Target="../media/image16.png"/><Relationship Id="rId4" Type="http://schemas.openxmlformats.org/officeDocument/2006/relationships/image" Target="../media/image11.jpeg"/><Relationship Id="rId9" Type="http://schemas.openxmlformats.org/officeDocument/2006/relationships/hyperlink" Target="https://www.environnementhumanitaire.org/" TargetMode="External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png"/><Relationship Id="rId18" Type="http://schemas.openxmlformats.org/officeDocument/2006/relationships/image" Target="../media/image21.pn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12" Type="http://schemas.microsoft.com/office/2007/relationships/hdphoto" Target="../media/hdphoto2.wdp"/><Relationship Id="rId17" Type="http://schemas.openxmlformats.org/officeDocument/2006/relationships/hyperlink" Target="https://www.environnementhumanitaire.org/wp-content/uploads/2023/11/GT-EE-UNEAT-feedback-summarized-for-sharing2023.pdf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s://www.environnementhumanitaire.org/en/ressource/feedback-on-neat-of-the-environmental-evaluations-working-group-octobre-2022/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jpeg"/><Relationship Id="rId11" Type="http://schemas.openxmlformats.org/officeDocument/2006/relationships/image" Target="../media/image19.png"/><Relationship Id="rId5" Type="http://schemas.openxmlformats.org/officeDocument/2006/relationships/image" Target="../media/image12.jpeg"/><Relationship Id="rId15" Type="http://schemas.openxmlformats.org/officeDocument/2006/relationships/hyperlink" Target="https://www.youtube.com/watch?v=HCAliVcYdNA&amp;list=PL-WdTSMONpFX6quuQx4n8xw8KLXOMqeB3&amp;pp=iAQB" TargetMode="External"/><Relationship Id="rId10" Type="http://schemas.microsoft.com/office/2007/relationships/hdphoto" Target="../media/hdphoto1.wdp"/><Relationship Id="rId19" Type="http://schemas.openxmlformats.org/officeDocument/2006/relationships/image" Target="../media/image22.svg"/><Relationship Id="rId4" Type="http://schemas.openxmlformats.org/officeDocument/2006/relationships/image" Target="../media/image11.jpeg"/><Relationship Id="rId9" Type="http://schemas.openxmlformats.org/officeDocument/2006/relationships/image" Target="../media/image18.png"/><Relationship Id="rId1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tags" Target="../tags/tag4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tags" Target="../tags/tag9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EEEF1A9-41E0-F57D-017E-000EF78E03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9862" y="5123036"/>
            <a:ext cx="21324276" cy="2276264"/>
          </a:xfrm>
        </p:spPr>
        <p:txBody>
          <a:bodyPr/>
          <a:lstStyle/>
          <a:p>
            <a:r>
              <a:rPr lang="fr-FR" sz="6600" cap="all" spc="0">
                <a:effectLst/>
                <a:latin typeface="Open Sans"/>
                <a:ea typeface="Open Sans"/>
                <a:cs typeface="Open Sans"/>
              </a:rPr>
              <a:t>REH </a:t>
            </a:r>
            <a:r>
              <a:rPr lang="fr-FR" sz="6600" cap="all" spc="0">
                <a:latin typeface="Open Sans"/>
                <a:ea typeface="Open Sans"/>
                <a:cs typeface="Open Sans"/>
              </a:rPr>
              <a:t>ENVIRONMENTAL ASSESSMENT WG</a:t>
            </a:r>
            <a:endParaRPr lang="fr-FR" sz="6600" cap="all" spc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6600" cap="all" spc="0">
                <a:solidFill>
                  <a:srgbClr val="71A13A"/>
                </a:solidFill>
                <a:latin typeface="Open Sans"/>
                <a:ea typeface="Open Sans"/>
                <a:cs typeface="Open Sans"/>
              </a:rPr>
              <a:t>WaSH matrix REVIEW WORKSHOP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BA1B71-7FEB-53EF-F44A-0990A8519DB8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 lIns="91440" tIns="45720" rIns="91440" bIns="45720" anchor="t"/>
          <a:lstStyle/>
          <a:p>
            <a:r>
              <a:rPr lang="fr-FR" sz="4800" err="1">
                <a:latin typeface="Open Sans"/>
                <a:ea typeface="Open Sans"/>
                <a:cs typeface="Open Sans"/>
              </a:rPr>
              <a:t>June</a:t>
            </a:r>
            <a:r>
              <a:rPr lang="fr-FR" sz="4800">
                <a:latin typeface="Open Sans"/>
                <a:ea typeface="Open Sans"/>
                <a:cs typeface="Open Sans"/>
              </a:rPr>
              <a:t> 10th 2024</a:t>
            </a:r>
            <a:endParaRPr lang="fr-FR" sz="4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4800"/>
          </a:p>
        </p:txBody>
      </p:sp>
    </p:spTree>
    <p:extLst>
      <p:ext uri="{BB962C8B-B14F-4D97-AF65-F5344CB8AC3E}">
        <p14:creationId xmlns:p14="http://schemas.microsoft.com/office/powerpoint/2010/main" val="186359164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0CEE7FE-700B-371A-6A9C-192C8E18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5375" y="1594983"/>
            <a:ext cx="20910567" cy="1589050"/>
          </a:xfrm>
        </p:spPr>
        <p:txBody>
          <a:bodyPr lIns="91440" tIns="45720" rIns="91440" bIns="45720" anchor="b"/>
          <a:lstStyle/>
          <a:p>
            <a:r>
              <a:rPr lang="fr-FR" sz="8000" b="0" spc="-300" err="1">
                <a:latin typeface="Open Sans"/>
                <a:ea typeface="Open Sans"/>
                <a:cs typeface="Open Sans"/>
              </a:rPr>
              <a:t>Where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it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 stands in the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sector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: not a new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tool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, but a 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practical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 alternative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1431249-EF62-F525-A1C8-A833DC22944B}"/>
              </a:ext>
            </a:extLst>
          </p:cNvPr>
          <p:cNvSpPr/>
          <p:nvPr/>
        </p:nvSpPr>
        <p:spPr>
          <a:xfrm>
            <a:off x="1315742" y="4460862"/>
            <a:ext cx="21752516" cy="6436894"/>
          </a:xfrm>
          <a:prstGeom prst="roundRect">
            <a:avLst/>
          </a:prstGeom>
          <a:solidFill>
            <a:schemeClr val="tx1"/>
          </a:solidFill>
          <a:ln w="12700" cap="flat">
            <a:solidFill>
              <a:srgbClr val="71A13A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540000" rIns="0" bIns="0" numCol="1" spcCol="38100" rtlCol="0" anchor="ctr">
            <a:noAutofit/>
          </a:bodyPr>
          <a:lstStyle/>
          <a:p>
            <a:pPr marL="342900" indent="-342900" algn="ctr">
              <a:buSzPts val="1100"/>
              <a:buFont typeface="Calibri" panose="020F0502020204030204" pitchFamily="34" charset="0"/>
              <a:buChar char="-"/>
            </a:pPr>
            <a:r>
              <a:rPr lang="en-US" sz="3600" b="1">
                <a:solidFill>
                  <a:srgbClr val="E7398B"/>
                </a:solidFill>
                <a:latin typeface="Open Sans"/>
                <a:ea typeface="Calibri"/>
              </a:rPr>
              <a:t>Not a new tool, </a:t>
            </a:r>
            <a:r>
              <a:rPr lang="en-US" sz="3600">
                <a:solidFill>
                  <a:srgbClr val="000000"/>
                </a:solidFill>
                <a:latin typeface="Open Sans"/>
                <a:ea typeface="Calibri"/>
              </a:rPr>
              <a:t>not replacing the existing ones</a:t>
            </a:r>
          </a:p>
          <a:p>
            <a:pPr algn="ctr">
              <a:buSzPts val="1100"/>
            </a:pPr>
            <a:endParaRPr lang="en-US" sz="3600" b="1">
              <a:solidFill>
                <a:srgbClr val="E7398B"/>
              </a:solidFill>
              <a:latin typeface="Open Sans" panose="020B0606030504020204" pitchFamily="34" charset="0"/>
              <a:ea typeface="Calibri" panose="020F0502020204030204" pitchFamily="34" charset="0"/>
            </a:endParaRPr>
          </a:p>
          <a:p>
            <a:pPr marL="342900" indent="-342900" algn="ctr">
              <a:buSzPts val="1100"/>
              <a:buFont typeface="Calibri" panose="020F0502020204030204" pitchFamily="34" charset="0"/>
              <a:buChar char="-"/>
            </a:pPr>
            <a:r>
              <a:rPr lang="en-US" sz="3600">
                <a:solidFill>
                  <a:srgbClr val="000000"/>
                </a:solidFill>
                <a:latin typeface="Open Sans"/>
                <a:ea typeface="Calibri"/>
              </a:rPr>
              <a:t>A gathering of</a:t>
            </a:r>
            <a:r>
              <a:rPr lang="en-US" sz="3600" b="1">
                <a:solidFill>
                  <a:srgbClr val="E7398B"/>
                </a:solidFill>
                <a:latin typeface="Open Sans"/>
                <a:ea typeface="Calibri"/>
              </a:rPr>
              <a:t> the most relevant mitigation measures </a:t>
            </a:r>
            <a:r>
              <a:rPr lang="en-US" sz="3600">
                <a:solidFill>
                  <a:srgbClr val="000000"/>
                </a:solidFill>
                <a:latin typeface="Open Sans"/>
                <a:ea typeface="Calibri"/>
              </a:rPr>
              <a:t>from all the existing tools and guides (NEAT+ Rural, NEAT+ Urban, ECHO MER, USAID, GAC, SIDA, …) to guide the analysis for the selected sectors and activities </a:t>
            </a:r>
            <a:endParaRPr lang="en-US" sz="3600">
              <a:solidFill>
                <a:srgbClr val="000000"/>
              </a:solidFill>
              <a:latin typeface="Open Sans" panose="020B0606030504020204" pitchFamily="34" charset="0"/>
              <a:ea typeface="Calibri" panose="020F0502020204030204" pitchFamily="34" charset="0"/>
            </a:endParaRPr>
          </a:p>
          <a:p>
            <a:pPr algn="ctr">
              <a:buSzPts val="1100"/>
            </a:pPr>
            <a:endParaRPr lang="en-US" sz="3600">
              <a:solidFill>
                <a:srgbClr val="000000"/>
              </a:solidFill>
              <a:latin typeface="Open Sans" panose="020B0606030504020204" pitchFamily="34" charset="0"/>
              <a:ea typeface="Calibri" panose="020F0502020204030204" pitchFamily="34" charset="0"/>
            </a:endParaRPr>
          </a:p>
          <a:p>
            <a:pPr marL="342900" indent="-342900" algn="ctr">
              <a:buSzPts val="1100"/>
              <a:buFont typeface="Calibri" panose="020F0502020204030204" pitchFamily="34" charset="0"/>
              <a:buChar char="-"/>
            </a:pPr>
            <a:r>
              <a:rPr lang="en-US" sz="3600">
                <a:solidFill>
                  <a:srgbClr val="000000"/>
                </a:solidFill>
                <a:latin typeface="Open Sans"/>
                <a:ea typeface="Calibri"/>
              </a:rPr>
              <a:t>This can serve as a basis/first step to review and develop further the existing tools</a:t>
            </a:r>
            <a:endParaRPr lang="fr-FR" sz="3600">
              <a:solidFill>
                <a:srgbClr val="000000"/>
              </a:solidFill>
              <a:latin typeface="Open Sans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07912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243" y="1468581"/>
            <a:ext cx="23973757" cy="12054793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A40514CA-1446-D4C2-E631-711045CF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094" y="172835"/>
            <a:ext cx="21183278" cy="1295746"/>
          </a:xfrm>
        </p:spPr>
        <p:txBody>
          <a:bodyPr/>
          <a:lstStyle/>
          <a:p>
            <a:r>
              <a:rPr lang="fr-FR" sz="8000" b="0" spc="-30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Now</a:t>
            </a:r>
            <a:r>
              <a:rPr lang="fr-FR" sz="8000" b="0" spc="-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8000" b="0" spc="-30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let’s</a:t>
            </a:r>
            <a:r>
              <a:rPr lang="fr-FR" sz="8000" b="0" spc="-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look at the Matrix!</a:t>
            </a:r>
          </a:p>
        </p:txBody>
      </p:sp>
      <p:sp>
        <p:nvSpPr>
          <p:cNvPr id="7" name="Ellipse 6"/>
          <p:cNvSpPr/>
          <p:nvPr/>
        </p:nvSpPr>
        <p:spPr>
          <a:xfrm>
            <a:off x="366923" y="1715665"/>
            <a:ext cx="1506629" cy="513060"/>
          </a:xfrm>
          <a:prstGeom prst="ellipse">
            <a:avLst/>
          </a:prstGeom>
          <a:noFill/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863413" y="1631651"/>
            <a:ext cx="1814945" cy="706582"/>
          </a:xfrm>
          <a:prstGeom prst="ellipse">
            <a:avLst/>
          </a:prstGeom>
          <a:noFill/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640474" y="1481680"/>
            <a:ext cx="1495671" cy="1109877"/>
          </a:xfrm>
          <a:prstGeom prst="ellipse">
            <a:avLst/>
          </a:prstGeom>
          <a:noFill/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012754" y="1468398"/>
            <a:ext cx="2064326" cy="927908"/>
          </a:xfrm>
          <a:prstGeom prst="ellipse">
            <a:avLst/>
          </a:prstGeom>
          <a:noFill/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7552482" y="1648154"/>
            <a:ext cx="2291788" cy="1382833"/>
          </a:xfrm>
          <a:prstGeom prst="ellipse">
            <a:avLst/>
          </a:prstGeom>
          <a:noFill/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9532079" y="1404710"/>
            <a:ext cx="2064326" cy="927908"/>
          </a:xfrm>
          <a:prstGeom prst="ellipse">
            <a:avLst/>
          </a:prstGeom>
          <a:noFill/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21031325" y="1507235"/>
            <a:ext cx="2451012" cy="1109877"/>
          </a:xfrm>
          <a:prstGeom prst="ellipse">
            <a:avLst/>
          </a:prstGeom>
          <a:noFill/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47160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0514CA-1446-D4C2-E631-711045CF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671599"/>
            <a:ext cx="21183278" cy="2443684"/>
          </a:xfrm>
        </p:spPr>
        <p:txBody>
          <a:bodyPr lIns="91440" tIns="45720" rIns="91440" bIns="45720" anchor="b"/>
          <a:lstStyle/>
          <a:p>
            <a:r>
              <a:rPr lang="fr-FR" sz="8000" b="0" spc="-300">
                <a:latin typeface="Open Sans"/>
                <a:ea typeface="Open Sans"/>
                <a:cs typeface="Open Sans"/>
              </a:rPr>
              <a:t>Guidance for solo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revision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  </a:t>
            </a:r>
            <a:endParaRPr lang="fr-FR" sz="8000" b="0" spc="-3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71C9E0-9DD9-7F2A-1B4F-2CAD3FEED6DE}"/>
              </a:ext>
            </a:extLst>
          </p:cNvPr>
          <p:cNvSpPr txBox="1"/>
          <p:nvPr/>
        </p:nvSpPr>
        <p:spPr>
          <a:xfrm>
            <a:off x="1493718" y="3115283"/>
            <a:ext cx="1876927" cy="2198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8800" b="1" i="0" u="none" strike="noStrike" cap="none" spc="0" normalizeH="0" baseline="0">
                <a:ln>
                  <a:noFill/>
                </a:ln>
                <a:solidFill>
                  <a:srgbClr val="E7398B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ource Sans Pro Regular"/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AA2AB-BF73-5C8C-BF70-4824E0B44E03}"/>
              </a:ext>
            </a:extLst>
          </p:cNvPr>
          <p:cNvSpPr txBox="1"/>
          <p:nvPr/>
        </p:nvSpPr>
        <p:spPr>
          <a:xfrm>
            <a:off x="1493717" y="5364347"/>
            <a:ext cx="1876927" cy="2198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8800" b="1">
                <a:solidFill>
                  <a:srgbClr val="E7398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kumimoji="0" lang="en-GB" sz="8800" b="1" i="0" u="none" strike="noStrike" cap="none" spc="0" normalizeH="0" baseline="0">
              <a:ln>
                <a:noFill/>
              </a:ln>
              <a:solidFill>
                <a:srgbClr val="E7398B"/>
              </a:solidFill>
              <a:effectLst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Source Sans Pro Regular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3F71C8-EAF9-FD75-918D-16F2C721FDF2}"/>
              </a:ext>
            </a:extLst>
          </p:cNvPr>
          <p:cNvSpPr txBox="1"/>
          <p:nvPr/>
        </p:nvSpPr>
        <p:spPr>
          <a:xfrm>
            <a:off x="1493717" y="7527346"/>
            <a:ext cx="1876927" cy="2198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8800" b="1" i="0" u="none" strike="noStrike" cap="none" spc="0" normalizeH="0" baseline="0">
                <a:ln>
                  <a:noFill/>
                </a:ln>
                <a:solidFill>
                  <a:srgbClr val="E7398B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ource Sans Pro Regular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D2F912-9440-D121-0798-DC044CD243B1}"/>
              </a:ext>
            </a:extLst>
          </p:cNvPr>
          <p:cNvSpPr txBox="1"/>
          <p:nvPr/>
        </p:nvSpPr>
        <p:spPr>
          <a:xfrm>
            <a:off x="2668393" y="3787080"/>
            <a:ext cx="20910579" cy="8347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r>
              <a:rPr lang="en-US" sz="3600">
                <a:solidFill>
                  <a:schemeClr val="bg1">
                    <a:lumMod val="50000"/>
                  </a:schemeClr>
                </a:solidFill>
                <a:latin typeface="Open Sans"/>
                <a:ea typeface="Calibri"/>
              </a:rPr>
              <a:t>Look at column A and B (sub-sector/activities) and mention any missing topics</a:t>
            </a:r>
            <a:endParaRPr lang="en-US" sz="3600">
              <a:solidFill>
                <a:schemeClr val="bg1">
                  <a:lumMod val="50000"/>
                </a:schemeClr>
              </a:solidFill>
              <a:latin typeface="Open San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7D792E-B94E-CA07-CBD5-736CBF824F77}"/>
              </a:ext>
            </a:extLst>
          </p:cNvPr>
          <p:cNvSpPr txBox="1"/>
          <p:nvPr/>
        </p:nvSpPr>
        <p:spPr>
          <a:xfrm>
            <a:off x="2690303" y="5215912"/>
            <a:ext cx="20910579" cy="24826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r>
              <a:rPr lang="en-US" sz="3600">
                <a:solidFill>
                  <a:schemeClr val="bg1">
                    <a:lumMod val="50000"/>
                  </a:schemeClr>
                </a:solidFill>
                <a:latin typeface="Open Sans"/>
                <a:ea typeface="Calibri"/>
              </a:rPr>
              <a:t>For each activity, look at column C (Risk Category) D (potential risk) E (adaptation / mitigation), F (measure)  G (Value Added / Outcome) and share any potential improvement or missing information</a:t>
            </a:r>
            <a:endParaRPr lang="en-US" sz="3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AEBB54-6BA2-34B8-EBB9-45F4E48D0F96}"/>
              </a:ext>
            </a:extLst>
          </p:cNvPr>
          <p:cNvSpPr txBox="1"/>
          <p:nvPr/>
        </p:nvSpPr>
        <p:spPr>
          <a:xfrm>
            <a:off x="2690303" y="8186283"/>
            <a:ext cx="20910579" cy="8356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r>
              <a:rPr lang="en-US" sz="3600">
                <a:solidFill>
                  <a:schemeClr val="bg1">
                    <a:lumMod val="50000"/>
                  </a:schemeClr>
                </a:solidFill>
                <a:latin typeface="Open Sans"/>
                <a:ea typeface="Calibri"/>
              </a:rPr>
              <a:t>Reflect on possible missing columns</a:t>
            </a:r>
            <a:endParaRPr lang="en-US" sz="3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30232" y="11291295"/>
            <a:ext cx="16839094" cy="8347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SzPts val="1100"/>
              <a:buFont typeface="Calibri" panose="020F0502020204030204" pitchFamily="34" charset="0"/>
              <a:buChar char="-"/>
            </a:pPr>
            <a:r>
              <a:rPr lang="en-GB" sz="3600">
                <a:solidFill>
                  <a:schemeClr val="bg1">
                    <a:lumMod val="50000"/>
                  </a:schemeClr>
                </a:solidFill>
                <a:latin typeface="Open Sans"/>
                <a:ea typeface="Calibri"/>
              </a:rPr>
              <a:t>Provide feedback on YOUR column</a:t>
            </a: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FB09ABCC-FB00-CD0A-8406-C0F8DA9FAC95}"/>
              </a:ext>
            </a:extLst>
          </p:cNvPr>
          <p:cNvSpPr txBox="1"/>
          <p:nvPr/>
        </p:nvSpPr>
        <p:spPr>
          <a:xfrm>
            <a:off x="1491769" y="10814240"/>
            <a:ext cx="1876927" cy="2198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8800" b="1">
                <a:solidFill>
                  <a:srgbClr val="E7398B"/>
                </a:solidFill>
                <a:latin typeface="Open Sans"/>
                <a:ea typeface="Open Sans"/>
                <a:cs typeface="Open Sans"/>
              </a:rPr>
              <a:t>4</a:t>
            </a:r>
            <a:endParaRPr kumimoji="0" lang="en-GB" sz="8800" b="1" i="0" u="none" strike="noStrike" cap="none" spc="0" normalizeH="0" baseline="0">
              <a:ln>
                <a:noFill/>
              </a:ln>
              <a:solidFill>
                <a:srgbClr val="E7398B"/>
              </a:solidFill>
              <a:effectLst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71807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FC33678-CB19-747D-864C-7FD5FEB3B500}"/>
              </a:ext>
            </a:extLst>
          </p:cNvPr>
          <p:cNvSpPr txBox="1"/>
          <p:nvPr/>
        </p:nvSpPr>
        <p:spPr>
          <a:xfrm>
            <a:off x="-1337171" y="4584010"/>
            <a:ext cx="22040866" cy="28760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lvl="6" algn="ctr">
              <a:lnSpc>
                <a:spcPct val="200000"/>
              </a:lnSpc>
            </a:pPr>
            <a:r>
              <a:rPr lang="en-US" sz="8800" b="1">
                <a:solidFill>
                  <a:srgbClr val="71A13A"/>
                </a:solidFill>
                <a:latin typeface="Segoe UI"/>
                <a:ea typeface="Calibri"/>
                <a:cs typeface="Segoe UI"/>
              </a:rPr>
              <a:t>Any questions?</a:t>
            </a:r>
            <a:endParaRPr lang="en-US" sz="5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934E8B-D2FD-AE38-B461-F108390F61BF}"/>
              </a:ext>
            </a:extLst>
          </p:cNvPr>
          <p:cNvSpPr txBox="1"/>
          <p:nvPr/>
        </p:nvSpPr>
        <p:spPr>
          <a:xfrm>
            <a:off x="9237785" y="3106615"/>
            <a:ext cx="2309446" cy="867508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71097651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0514CA-1446-D4C2-E631-711045CF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671599"/>
            <a:ext cx="21183278" cy="2443684"/>
          </a:xfrm>
        </p:spPr>
        <p:txBody>
          <a:bodyPr lIns="91440" tIns="45720" rIns="91440" bIns="45720" anchor="b"/>
          <a:lstStyle/>
          <a:p>
            <a:r>
              <a:rPr lang="fr-FR" sz="8000" b="0" spc="-300">
                <a:latin typeface="Open Sans"/>
                <a:ea typeface="Open Sans"/>
                <a:cs typeface="Open Sans"/>
              </a:rPr>
              <a:t>Next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steps</a:t>
            </a:r>
            <a:endParaRPr lang="en-US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C33678-CB19-747D-864C-7FD5FEB3B500}"/>
              </a:ext>
            </a:extLst>
          </p:cNvPr>
          <p:cNvSpPr txBox="1"/>
          <p:nvPr/>
        </p:nvSpPr>
        <p:spPr>
          <a:xfrm>
            <a:off x="762194" y="4419886"/>
            <a:ext cx="22040866" cy="81697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571500" lvl="6" indent="-571500">
              <a:buFont typeface="Courier New"/>
              <a:buChar char="o"/>
            </a:pPr>
            <a:r>
              <a:rPr lang="en-US" sz="4800">
                <a:solidFill>
                  <a:srgbClr val="000000"/>
                </a:solidFill>
                <a:cs typeface="Courier New"/>
              </a:rPr>
              <a:t>Individual</a:t>
            </a:r>
            <a:r>
              <a:rPr lang="en-US" sz="4800">
                <a:solidFill>
                  <a:srgbClr val="000000"/>
                </a:solidFill>
              </a:rPr>
              <a:t> time to review the matrix (~ 2 weeks from now): On-line version shared on 10 June</a:t>
            </a:r>
            <a:endParaRPr lang="en-US" sz="4800">
              <a:cs typeface="Courier New"/>
            </a:endParaRPr>
          </a:p>
          <a:p>
            <a:pPr marL="571500" lvl="6" indent="-571500">
              <a:buFont typeface="Courier New"/>
              <a:buChar char="o"/>
            </a:pPr>
            <a:r>
              <a:rPr lang="en-US" sz="4800">
                <a:solidFill>
                  <a:srgbClr val="000000"/>
                </a:solidFill>
                <a:cs typeface="Courier New"/>
              </a:rPr>
              <a:t>Sectoral</a:t>
            </a:r>
            <a:r>
              <a:rPr lang="en-US" sz="4800">
                <a:solidFill>
                  <a:srgbClr val="000000"/>
                </a:solidFill>
              </a:rPr>
              <a:t> workshop to discuss your suggestions and review the matrix: </a:t>
            </a:r>
            <a:r>
              <a:rPr lang="en-US" sz="4800" b="1">
                <a:solidFill>
                  <a:srgbClr val="71A13A"/>
                </a:solidFill>
              </a:rPr>
              <a:t>26 June</a:t>
            </a:r>
            <a:endParaRPr lang="en-US" sz="4800"/>
          </a:p>
          <a:p>
            <a:pPr lvl="6"/>
            <a:r>
              <a:rPr lang="en-US" sz="4800">
                <a:solidFill>
                  <a:srgbClr val="000000"/>
                </a:solidFill>
              </a:rPr>
              <a:t>In plenary we will discuss format and overarching comments</a:t>
            </a:r>
            <a:endParaRPr lang="en-US" sz="4800"/>
          </a:p>
          <a:p>
            <a:pPr lvl="6"/>
            <a:r>
              <a:rPr lang="en-US" sz="4800">
                <a:solidFill>
                  <a:srgbClr val="000000"/>
                </a:solidFill>
              </a:rPr>
              <a:t>In groups we will discuss / include the feedback  for each subsectors</a:t>
            </a:r>
            <a:endParaRPr lang="en-US" sz="4800"/>
          </a:p>
          <a:p>
            <a:pPr lvl="6"/>
            <a:r>
              <a:rPr lang="en-US" sz="4800">
                <a:solidFill>
                  <a:srgbClr val="000000"/>
                </a:solidFill>
              </a:rPr>
              <a:t>  </a:t>
            </a:r>
            <a:r>
              <a:rPr lang="en-US" sz="4800" b="1">
                <a:solidFill>
                  <a:srgbClr val="71A13A"/>
                </a:solidFill>
                <a:latin typeface="Segoe UI"/>
                <a:cs typeface="Segoe UI"/>
              </a:rPr>
              <a:t>  </a:t>
            </a:r>
            <a:r>
              <a:rPr lang="en-US" sz="4800" b="1">
                <a:solidFill>
                  <a:srgbClr val="71A13A"/>
                </a:solidFill>
                <a:latin typeface="Segoe UI"/>
                <a:ea typeface="Calibri" panose="020F0502020204030204" pitchFamily="34" charset="0"/>
                <a:cs typeface="Segoe UI"/>
              </a:rPr>
              <a:t>Water / Sanitation (SWM and FSM) / HP &amp; cross-cutting</a:t>
            </a:r>
            <a:endParaRPr lang="en-US" sz="4800"/>
          </a:p>
          <a:p>
            <a:pPr lvl="6">
              <a:lnSpc>
                <a:spcPct val="200000"/>
              </a:lnSpc>
            </a:pPr>
            <a:endParaRPr lang="en-US" sz="4400">
              <a:solidFill>
                <a:srgbClr val="000000"/>
              </a:solidFill>
              <a:latin typeface="Open Sans" panose="020B0606030504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9743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5961A25-93CB-18E6-CBC8-0579B629DA2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38800" y="6358704"/>
            <a:ext cx="18237200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To which sector do you want to register (during the</a:t>
            </a:r>
            <a:r>
              <a:rPr kumimoji="0" lang="en-US" sz="3600" b="1" i="0" u="none" strike="noStrike" cap="none" spc="0" normalizeH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workshop review in June 26)</a:t>
            </a:r>
            <a:endParaRPr kumimoji="0" lang="en-GB" sz="3600" b="1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9DCB0C-DE1F-58D4-249E-78A559DDB68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638800" y="13218745"/>
            <a:ext cx="18491200" cy="4907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ⓘ</a:t>
            </a:r>
            <a:r>
              <a:rPr kumimoji="0" lang="en-US" sz="1400" b="0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Start presenting to display the poll results on this slide.</a:t>
            </a:r>
            <a:endParaRPr kumimoji="0" lang="en-GB" sz="1400" b="0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94B383-B1E7-557B-99DB-D85DCA8CBA9B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4419600"/>
            <a:ext cx="4876800" cy="4876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961A25-93CB-18E6-CBC8-0579B629DA2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491345" y="599995"/>
            <a:ext cx="4946073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MICROSOFT FORMS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812820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D1D826-9EDB-B745-A273-CFB8D7D25444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4419600"/>
            <a:ext cx="4876800" cy="4876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E63102-BD05-325D-9C7C-03E4F3F86EE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638800" y="6358704"/>
            <a:ext cx="18237200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Any suggestions on how to disseminate it?</a:t>
            </a:r>
            <a:endParaRPr kumimoji="0" lang="en-GB" sz="3600" b="1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3F7954-7172-011D-B5A3-CEB74F22C15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638800" y="13218745"/>
            <a:ext cx="18491200" cy="4907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ⓘ</a:t>
            </a:r>
            <a:r>
              <a:rPr kumimoji="0" lang="en-US" sz="1400" b="0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Start presenting to display the poll results on this slide.</a:t>
            </a:r>
            <a:endParaRPr kumimoji="0" lang="en-GB" sz="1400" b="0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961A25-93CB-18E6-CBC8-0579B629DA2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491345" y="599995"/>
            <a:ext cx="4946073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MICROSOFT FORMS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570419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FC33678-CB19-747D-864C-7FD5FEB3B500}"/>
              </a:ext>
            </a:extLst>
          </p:cNvPr>
          <p:cNvSpPr txBox="1"/>
          <p:nvPr/>
        </p:nvSpPr>
        <p:spPr>
          <a:xfrm>
            <a:off x="-1337171" y="4584010"/>
            <a:ext cx="22040866" cy="28760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lvl="6" algn="ctr">
              <a:lnSpc>
                <a:spcPct val="200000"/>
              </a:lnSpc>
            </a:pPr>
            <a:r>
              <a:rPr lang="en-US" sz="8800" b="1">
                <a:solidFill>
                  <a:srgbClr val="71A13A"/>
                </a:solidFill>
                <a:latin typeface="Segoe UI"/>
                <a:ea typeface="Calibri"/>
                <a:cs typeface="Segoe UI"/>
              </a:rPr>
              <a:t>Any questions?</a:t>
            </a:r>
            <a:endParaRPr lang="en-US" sz="5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934E8B-D2FD-AE38-B461-F108390F61BF}"/>
              </a:ext>
            </a:extLst>
          </p:cNvPr>
          <p:cNvSpPr txBox="1"/>
          <p:nvPr/>
        </p:nvSpPr>
        <p:spPr>
          <a:xfrm>
            <a:off x="9237785" y="3106615"/>
            <a:ext cx="2309446" cy="867508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5341669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EEC919-F506-B018-7871-CF9289A91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Thank</a:t>
            </a:r>
            <a: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b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evalenv@environnementhumanitaire.org</a:t>
            </a:r>
            <a: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564595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0514CA-1446-D4C2-E631-711045CF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42" y="1120269"/>
            <a:ext cx="21915612" cy="1720428"/>
          </a:xfrm>
        </p:spPr>
        <p:txBody>
          <a:bodyPr lIns="91440" tIns="45720" rIns="91440" bIns="45720" anchor="b"/>
          <a:lstStyle/>
          <a:p>
            <a:r>
              <a:rPr lang="fr-FR" sz="7200" b="0" spc="-300">
                <a:latin typeface="Open Sans"/>
                <a:ea typeface="Open Sans"/>
                <a:cs typeface="Open Sans"/>
              </a:rPr>
              <a:t>Agenda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DB9EED-B854-7D5E-C219-B8573C6A5B0F}"/>
              </a:ext>
            </a:extLst>
          </p:cNvPr>
          <p:cNvSpPr txBox="1"/>
          <p:nvPr/>
        </p:nvSpPr>
        <p:spPr>
          <a:xfrm>
            <a:off x="1939635" y="3670753"/>
            <a:ext cx="21565133" cy="69386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457200" indent="-457200" algn="l">
              <a:lnSpc>
                <a:spcPct val="200000"/>
              </a:lnSpc>
              <a:buClr>
                <a:srgbClr val="71A13A"/>
              </a:buClr>
              <a:buFont typeface="Wingdings" panose="05000000000000000000" pitchFamily="2" charset="2"/>
              <a:buChar char="q"/>
            </a:pPr>
            <a:r>
              <a:rPr lang="en-US" sz="4400" b="1">
                <a:solidFill>
                  <a:srgbClr val="71A13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  <a:r>
              <a:rPr lang="en-US" sz="4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457200" lvl="6" indent="-457200">
              <a:lnSpc>
                <a:spcPct val="200000"/>
              </a:lnSpc>
              <a:buClr>
                <a:srgbClr val="71A13A"/>
              </a:buClr>
              <a:buFont typeface="Wingdings" panose="05000000000000000000" pitchFamily="2" charset="2"/>
              <a:buChar char="§"/>
            </a:pPr>
            <a:r>
              <a:rPr lang="en-US" sz="4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REH, the working group</a:t>
            </a:r>
          </a:p>
          <a:p>
            <a:pPr marL="457200" lvl="5" indent="-457200">
              <a:lnSpc>
                <a:spcPct val="200000"/>
              </a:lnSpc>
              <a:buClr>
                <a:srgbClr val="71A13A"/>
              </a:buClr>
              <a:buFont typeface="Wingdings" panose="05000000000000000000" pitchFamily="2" charset="2"/>
              <a:buChar char="§"/>
            </a:pPr>
            <a:r>
              <a:rPr lang="en-US" sz="4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Participants (forms)</a:t>
            </a:r>
          </a:p>
          <a:p>
            <a:pPr marL="457200" indent="-457200" algn="l">
              <a:lnSpc>
                <a:spcPct val="200000"/>
              </a:lnSpc>
              <a:buClr>
                <a:srgbClr val="71A13A"/>
              </a:buClr>
              <a:buFont typeface="Wingdings" panose="05000000000000000000" pitchFamily="2" charset="2"/>
              <a:buChar char="q"/>
            </a:pPr>
            <a:r>
              <a:rPr lang="en-US" sz="4400" b="1">
                <a:solidFill>
                  <a:srgbClr val="71A13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Origin of the Matrix</a:t>
            </a:r>
          </a:p>
          <a:p>
            <a:pPr marL="457200" indent="-457200" algn="l">
              <a:lnSpc>
                <a:spcPct val="200000"/>
              </a:lnSpc>
              <a:buClr>
                <a:srgbClr val="71A13A"/>
              </a:buClr>
              <a:buFont typeface="Wingdings" panose="05000000000000000000" pitchFamily="2" charset="2"/>
              <a:buChar char="q"/>
            </a:pPr>
            <a:r>
              <a:rPr lang="en-US" sz="4400" b="1">
                <a:solidFill>
                  <a:srgbClr val="71A13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79977682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FE34788-2C6D-1F9B-962B-A9A8F4349F42}"/>
              </a:ext>
            </a:extLst>
          </p:cNvPr>
          <p:cNvSpPr txBox="1"/>
          <p:nvPr/>
        </p:nvSpPr>
        <p:spPr>
          <a:xfrm>
            <a:off x="20054015" y="9625144"/>
            <a:ext cx="4329985" cy="4090856"/>
          </a:xfrm>
          <a:prstGeom prst="rect">
            <a:avLst/>
          </a:prstGeom>
          <a:solidFill>
            <a:schemeClr val="tx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A24043AA-6274-13E0-27CA-2ECDACE22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4642" y="11803237"/>
            <a:ext cx="2282055" cy="18583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36EF2B7-68CD-7601-7411-19A82BD726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3" r="34161"/>
          <a:stretch/>
        </p:blipFill>
        <p:spPr bwMode="auto">
          <a:xfrm>
            <a:off x="7681943" y="11742896"/>
            <a:ext cx="1498940" cy="19790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A40514CA-1446-D4C2-E631-711045CF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42" y="1120269"/>
            <a:ext cx="21915612" cy="1720428"/>
          </a:xfrm>
        </p:spPr>
        <p:txBody>
          <a:bodyPr lIns="91440" tIns="45720" rIns="91440" bIns="45720" anchor="b"/>
          <a:lstStyle/>
          <a:p>
            <a:r>
              <a:rPr lang="fr-FR" sz="7200" b="0" spc="-300">
                <a:latin typeface="Open Sans"/>
                <a:ea typeface="Open Sans"/>
                <a:cs typeface="Open Sans"/>
              </a:rPr>
              <a:t>The REH</a:t>
            </a:r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A715C68F-45C9-F2CD-6E3D-DC91E4A3F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73" b="19905"/>
          <a:stretch/>
        </p:blipFill>
        <p:spPr bwMode="auto">
          <a:xfrm>
            <a:off x="13434301" y="12102240"/>
            <a:ext cx="2195423" cy="126037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1E518C-2A70-3695-93A8-F57AE5937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623" y="12037671"/>
            <a:ext cx="1865811" cy="138951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4">
            <a:extLst>
              <a:ext uri="{FF2B5EF4-FFF2-40B4-BE49-F238E27FC236}">
                <a16:creationId xmlns:a16="http://schemas.microsoft.com/office/drawing/2014/main" id="{87794DCC-675A-5062-67BF-9C23336D2E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6995" y="12171828"/>
            <a:ext cx="1496540" cy="112120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2A5CD57-A948-1DB3-39FE-18F26FC0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7205" y="12212222"/>
            <a:ext cx="3121246" cy="104041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5A46C92-267B-9596-C137-48AB6455FE75}"/>
              </a:ext>
            </a:extLst>
          </p:cNvPr>
          <p:cNvGrpSpPr/>
          <p:nvPr/>
        </p:nvGrpSpPr>
        <p:grpSpPr>
          <a:xfrm>
            <a:off x="589189" y="3873358"/>
            <a:ext cx="21915612" cy="7580257"/>
            <a:chOff x="670723" y="4668061"/>
            <a:chExt cx="14795113" cy="337125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5930413-CE6D-1510-2515-72B7CDC779D6}"/>
                </a:ext>
              </a:extLst>
            </p:cNvPr>
            <p:cNvSpPr/>
            <p:nvPr/>
          </p:nvSpPr>
          <p:spPr>
            <a:xfrm>
              <a:off x="950642" y="5272550"/>
              <a:ext cx="14235274" cy="2766770"/>
            </a:xfrm>
            <a:prstGeom prst="roundRect">
              <a:avLst/>
            </a:prstGeom>
            <a:noFill/>
            <a:ln w="12700" cap="flat">
              <a:solidFill>
                <a:srgbClr val="71A13A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540000" rIns="0" bIns="0" numCol="1" spcCol="38100" rtlCol="0" anchor="ctr">
              <a:noAutofit/>
            </a:bodyPr>
            <a:lstStyle/>
            <a:p>
              <a:pPr algn="ctr">
                <a:buClr>
                  <a:srgbClr val="71A13A"/>
                </a:buClr>
              </a:pPr>
              <a:r>
                <a:rPr lang="en-GB" sz="3200" b="0" i="0" dirty="0" err="1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hlinkClick r:id="rId9"/>
                </a:rPr>
                <a:t>Réseau</a:t>
              </a:r>
              <a:r>
                <a:rPr lang="en-GB" sz="3200" b="0" i="0" dirty="0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hlinkClick r:id="rId9"/>
                </a:rPr>
                <a:t> </a:t>
              </a:r>
              <a:r>
                <a:rPr lang="en-GB" sz="3200" b="0" i="0" dirty="0" err="1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hlinkClick r:id="rId9"/>
                </a:rPr>
                <a:t>Environnement</a:t>
              </a:r>
              <a:r>
                <a:rPr lang="en-GB" sz="3200" b="0" i="0" dirty="0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hlinkClick r:id="rId9"/>
                </a:rPr>
                <a:t> </a:t>
              </a:r>
              <a:r>
                <a:rPr lang="en-GB" sz="3200" b="0" i="0" dirty="0" err="1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hlinkClick r:id="rId9"/>
                </a:rPr>
                <a:t>Humanitaire</a:t>
              </a:r>
              <a:endParaRPr lang="en-GB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ctr">
                <a:buClr>
                  <a:srgbClr val="71A13A"/>
                </a:buClr>
              </a:pPr>
              <a:r>
                <a:rPr lang="en-GB" sz="32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Since 2012, restructured in 2021</a:t>
              </a:r>
              <a:endParaRPr lang="en-GB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ctr">
                <a:buClr>
                  <a:srgbClr val="71A13A"/>
                </a:buClr>
              </a:pPr>
              <a:r>
                <a:rPr lang="en-GB" sz="32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Francophone humanitarians &amp; development workers to </a:t>
              </a:r>
              <a:r>
                <a:rPr lang="en-GB" sz="3200" b="1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reduce environmental footprint of aid</a:t>
              </a:r>
            </a:p>
            <a:p>
              <a:pPr algn="ctr">
                <a:buClr>
                  <a:srgbClr val="71A13A"/>
                </a:buClr>
              </a:pPr>
              <a:r>
                <a:rPr lang="en-GB" sz="3200" b="0" i="0" dirty="0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250+ members</a:t>
              </a:r>
            </a:p>
            <a:p>
              <a:pPr algn="ctr">
                <a:buClr>
                  <a:srgbClr val="71A13A"/>
                </a:buClr>
              </a:pPr>
              <a:r>
                <a:rPr lang="en-GB" sz="3200" i="0" dirty="0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30+ orgs</a:t>
              </a:r>
              <a:endParaRPr lang="en-GB" sz="32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ctr">
                <a:buClr>
                  <a:srgbClr val="71A13A"/>
                </a:buClr>
              </a:pPr>
              <a:r>
                <a:rPr lang="en-GB" sz="3200" i="0" dirty="0">
                  <a:solidFill>
                    <a:srgbClr val="000000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 working groups to operationalise : waste, carbon, sustainable procurement and environmental assessments</a:t>
              </a:r>
              <a:endParaRPr lang="en-GB" sz="3200" i="0" dirty="0">
                <a:solidFill>
                  <a:srgbClr val="E7398B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1603C80E-BE1F-449C-A2F3-17BE5DC96F93}"/>
                </a:ext>
              </a:extLst>
            </p:cNvPr>
            <p:cNvSpPr/>
            <p:nvPr/>
          </p:nvSpPr>
          <p:spPr>
            <a:xfrm>
              <a:off x="670723" y="4668061"/>
              <a:ext cx="14795113" cy="72373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2987" tIns="82987" rIns="82987" bIns="82987" numCol="1" spcCol="38100" rtlCol="0" anchor="ctr">
              <a:noAutofit/>
            </a:bodyPr>
            <a:lstStyle/>
            <a:p>
              <a:pPr lvl="4" indent="0"/>
              <a:r>
                <a:rPr lang="en-GB" sz="3600">
                  <a:solidFill>
                    <a:srgbClr val="E7398B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	  </a:t>
              </a:r>
              <a:r>
                <a:rPr lang="en-GB" sz="3600" b="1">
                  <a:solidFill>
                    <a:srgbClr val="393939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REH</a:t>
              </a:r>
            </a:p>
          </p:txBody>
        </p:sp>
      </p:grpSp>
      <p:pic>
        <p:nvPicPr>
          <p:cNvPr id="24" name="Graphic 23" descr="Connections outline">
            <a:extLst>
              <a:ext uri="{FF2B5EF4-FFF2-40B4-BE49-F238E27FC236}">
                <a16:creationId xmlns:a16="http://schemas.microsoft.com/office/drawing/2014/main" id="{2E7E03A2-1CEB-2D4F-6D4A-06F1722B564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9171" y="4156573"/>
            <a:ext cx="1060892" cy="10608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1743F75-E709-09B8-17B6-8B11CE1313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26798" y="12321458"/>
            <a:ext cx="2668336" cy="821943"/>
          </a:xfrm>
          <a:prstGeom prst="rect">
            <a:avLst/>
          </a:prstGeom>
        </p:spPr>
      </p:pic>
      <p:pic>
        <p:nvPicPr>
          <p:cNvPr id="20" name="Picture 2" descr="logo-croix-rouge">
            <a:extLst>
              <a:ext uri="{FF2B5EF4-FFF2-40B4-BE49-F238E27FC236}">
                <a16:creationId xmlns:a16="http://schemas.microsoft.com/office/drawing/2014/main" id="{311C85C7-7DB8-8621-5FF3-627EB27E8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alphaModFix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391" y="12160929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OXFAM logo">
            <a:extLst>
              <a:ext uri="{FF2B5EF4-FFF2-40B4-BE49-F238E27FC236}">
                <a16:creationId xmlns:a16="http://schemas.microsoft.com/office/drawing/2014/main" id="{33BE6EF0-EB29-3202-2D29-AD22670E2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alphaModFix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360" y="12137122"/>
            <a:ext cx="1381196" cy="119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71134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FE34788-2C6D-1F9B-962B-A9A8F4349F42}"/>
              </a:ext>
            </a:extLst>
          </p:cNvPr>
          <p:cNvSpPr txBox="1"/>
          <p:nvPr/>
        </p:nvSpPr>
        <p:spPr>
          <a:xfrm>
            <a:off x="20054015" y="9625144"/>
            <a:ext cx="4329985" cy="4090856"/>
          </a:xfrm>
          <a:prstGeom prst="rect">
            <a:avLst/>
          </a:prstGeom>
          <a:solidFill>
            <a:schemeClr val="tx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A24043AA-6274-13E0-27CA-2ECDACE22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4642" y="11803237"/>
            <a:ext cx="2282055" cy="18583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36EF2B7-68CD-7601-7411-19A82BD726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3" r="34161"/>
          <a:stretch/>
        </p:blipFill>
        <p:spPr bwMode="auto">
          <a:xfrm>
            <a:off x="7681943" y="11742896"/>
            <a:ext cx="1498940" cy="19790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A40514CA-1446-D4C2-E631-711045CF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42" y="1120269"/>
            <a:ext cx="21915612" cy="1720428"/>
          </a:xfrm>
        </p:spPr>
        <p:txBody>
          <a:bodyPr lIns="91440" tIns="45720" rIns="91440" bIns="45720" anchor="b"/>
          <a:lstStyle/>
          <a:p>
            <a:r>
              <a:rPr lang="fr-FR" sz="7200" b="0" spc="-300">
                <a:latin typeface="Open Sans"/>
                <a:ea typeface="Open Sans"/>
                <a:cs typeface="Open Sans"/>
              </a:rPr>
              <a:t>The </a:t>
            </a:r>
            <a:r>
              <a:rPr lang="fr-FR" sz="7200" b="0" spc="-300" err="1">
                <a:latin typeface="Open Sans"/>
                <a:ea typeface="Open Sans"/>
                <a:cs typeface="Open Sans"/>
              </a:rPr>
              <a:t>working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group </a:t>
            </a:r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A715C68F-45C9-F2CD-6E3D-DC91E4A3F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73" b="19905"/>
          <a:stretch/>
        </p:blipFill>
        <p:spPr bwMode="auto">
          <a:xfrm>
            <a:off x="13434301" y="12102240"/>
            <a:ext cx="2195423" cy="126037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1E518C-2A70-3695-93A8-F57AE5937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623" y="12037671"/>
            <a:ext cx="1865811" cy="138951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4">
            <a:extLst>
              <a:ext uri="{FF2B5EF4-FFF2-40B4-BE49-F238E27FC236}">
                <a16:creationId xmlns:a16="http://schemas.microsoft.com/office/drawing/2014/main" id="{87794DCC-675A-5062-67BF-9C23336D2E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6995" y="12171828"/>
            <a:ext cx="1496540" cy="112120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2A5CD57-A948-1DB3-39FE-18F26FC0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7205" y="12212222"/>
            <a:ext cx="3121246" cy="104041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1743F75-E709-09B8-17B6-8B11CE1313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26798" y="12321458"/>
            <a:ext cx="2668336" cy="821943"/>
          </a:xfrm>
          <a:prstGeom prst="rect">
            <a:avLst/>
          </a:prstGeom>
        </p:spPr>
      </p:pic>
      <p:pic>
        <p:nvPicPr>
          <p:cNvPr id="20" name="Picture 2" descr="logo-croix-rouge">
            <a:extLst>
              <a:ext uri="{FF2B5EF4-FFF2-40B4-BE49-F238E27FC236}">
                <a16:creationId xmlns:a16="http://schemas.microsoft.com/office/drawing/2014/main" id="{311C85C7-7DB8-8621-5FF3-627EB27E8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alphaModFix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391" y="12160929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OXFAM logo">
            <a:extLst>
              <a:ext uri="{FF2B5EF4-FFF2-40B4-BE49-F238E27FC236}">
                <a16:creationId xmlns:a16="http://schemas.microsoft.com/office/drawing/2014/main" id="{33BE6EF0-EB29-3202-2D29-AD22670E2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alphaModFix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360" y="12137122"/>
            <a:ext cx="1381196" cy="119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6C26B93-8AF4-F709-C26E-77F0A38376B8}"/>
              </a:ext>
            </a:extLst>
          </p:cNvPr>
          <p:cNvGrpSpPr/>
          <p:nvPr/>
        </p:nvGrpSpPr>
        <p:grpSpPr>
          <a:xfrm>
            <a:off x="925251" y="3809758"/>
            <a:ext cx="22533497" cy="7524153"/>
            <a:chOff x="698879" y="4783017"/>
            <a:chExt cx="14795113" cy="3507784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1E2491A8-7FAB-06A8-6FBB-C16CF79428DC}"/>
                </a:ext>
              </a:extLst>
            </p:cNvPr>
            <p:cNvSpPr/>
            <p:nvPr/>
          </p:nvSpPr>
          <p:spPr>
            <a:xfrm>
              <a:off x="950642" y="5272550"/>
              <a:ext cx="14235275" cy="3018251"/>
            </a:xfrm>
            <a:prstGeom prst="roundRect">
              <a:avLst/>
            </a:prstGeom>
            <a:noFill/>
            <a:ln w="12700" cap="flat">
              <a:solidFill>
                <a:srgbClr val="71A13A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54000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Since 2021</a:t>
              </a:r>
            </a:p>
            <a:p>
              <a:pPr marL="0" marR="0" indent="0" algn="ctr" defTabSz="8255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Initially focus on NEAT+</a:t>
              </a:r>
            </a:p>
            <a:p>
              <a:pPr marL="0" marR="0" indent="0" algn="ctr" defTabSz="8255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Also explored other tools (</a:t>
              </a:r>
              <a:r>
                <a:rPr lang="en-GB" sz="3200" err="1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CEDRIG</a:t>
              </a: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, EST)</a:t>
              </a:r>
            </a:p>
            <a:p>
              <a:pPr marL="0" marR="0" indent="0" algn="ctr" defTabSz="8255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Help members and sector to use ES</a:t>
              </a:r>
            </a:p>
            <a:p>
              <a:pPr algn="ctr"/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hlinkClick r:id="rId15"/>
                </a:rPr>
                <a:t>Tutorials</a:t>
              </a: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 </a:t>
              </a:r>
              <a:endParaRPr lang="en-GB" sz="32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indent="0" algn="ctr" defTabSz="8255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NEAT+ feedback: </a:t>
              </a: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hlinkClick r:id="rId16"/>
                </a:rPr>
                <a:t>2022</a:t>
              </a: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 and </a:t>
              </a:r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hlinkClick r:id="rId17"/>
                </a:rPr>
                <a:t>2023</a:t>
              </a:r>
              <a:endParaRPr lang="en-GB" sz="3200">
                <a:solidFill>
                  <a:srgbClr val="000000"/>
                </a:solidFill>
                <a:latin typeface="Open Sans"/>
                <a:ea typeface="Open Sans"/>
                <a:cs typeface="Open Sans"/>
              </a:endParaRPr>
            </a:p>
            <a:p>
              <a:pPr algn="ctr"/>
              <a:r>
                <a:rPr lang="en-GB" sz="32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NEAT + Steering Committee member</a:t>
              </a:r>
              <a:endParaRPr lang="en-GB" sz="32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E8CB03E-7539-7EE5-E503-56B62640F8A8}"/>
                </a:ext>
              </a:extLst>
            </p:cNvPr>
            <p:cNvSpPr/>
            <p:nvPr/>
          </p:nvSpPr>
          <p:spPr>
            <a:xfrm>
              <a:off x="698879" y="4783017"/>
              <a:ext cx="14795113" cy="77920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2987" tIns="82987" rIns="82987" bIns="82987" numCol="1" spcCol="38100" rtlCol="0" anchor="ctr">
              <a:noAutofit/>
            </a:bodyPr>
            <a:lstStyle/>
            <a:p>
              <a:pPr lvl="4" indent="0"/>
              <a:r>
                <a:rPr lang="en-GB" sz="3600" b="1">
                  <a:solidFill>
                    <a:srgbClr val="E7398B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GB" sz="3600" b="1">
                  <a:solidFill>
                    <a:srgbClr val="393939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Environmental Assessments </a:t>
              </a:r>
              <a:r>
                <a:rPr lang="en-GB" sz="3600" b="1" err="1">
                  <a:solidFill>
                    <a:srgbClr val="393939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WG</a:t>
              </a:r>
              <a:endParaRPr lang="en-GB" sz="3600" b="1">
                <a:solidFill>
                  <a:srgbClr val="393939"/>
                </a:solidFill>
                <a:latin typeface="Open Sans" panose="020B060603050402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6" name="Graphic 5" descr="Group brainstorm outline">
            <a:extLst>
              <a:ext uri="{FF2B5EF4-FFF2-40B4-BE49-F238E27FC236}">
                <a16:creationId xmlns:a16="http://schemas.microsoft.com/office/drawing/2014/main" id="{D7F7DBE6-78F2-267B-4C0E-5CC23A5C7DD6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167486" y="418824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35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98CC86-CFAD-BD91-78F7-D1C3C07C18E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38800" y="6358704"/>
            <a:ext cx="18237200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Does your </a:t>
            </a:r>
            <a:r>
              <a:rPr kumimoji="0" lang="en-US" sz="3600" b="1" i="0" u="none" strike="noStrike" cap="none" spc="0" normalizeH="0" baseline="0" err="1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organisation</a:t>
            </a:r>
            <a:r>
              <a:rPr kumimoji="0" lang="en-US" sz="36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use environmental screening tools ?</a:t>
            </a:r>
            <a:endParaRPr kumimoji="0" lang="en-GB" sz="3600" b="1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FBC74-F7BD-5760-EE55-5E95DF8B014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638800" y="13218745"/>
            <a:ext cx="18491200" cy="4907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ⓘ</a:t>
            </a:r>
            <a:r>
              <a:rPr kumimoji="0" lang="en-US" sz="1400" b="0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Start presenting to display the poll results on this slide.</a:t>
            </a:r>
            <a:endParaRPr kumimoji="0" lang="en-GB" sz="1400" b="0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275A95-B6B5-B6BA-54E0-EFC1AEC1DAF6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4419600"/>
            <a:ext cx="4876800" cy="4876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961A25-93CB-18E6-CBC8-0579B629DA2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491345" y="599995"/>
            <a:ext cx="4946073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MICROSOFT FORMS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36545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CE6693D-890A-B50E-0C4B-15712F5F20C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38800" y="6358704"/>
            <a:ext cx="18237200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Which tools have you heard of/do you use ?</a:t>
            </a:r>
            <a:endParaRPr kumimoji="0" lang="en-GB" sz="3600" b="1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4FE519-0BD7-6BAD-BFFF-E19E57D7BA8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638800" y="13218745"/>
            <a:ext cx="18491200" cy="4907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ⓘ</a:t>
            </a:r>
            <a:r>
              <a:rPr kumimoji="0" lang="en-US" sz="1400" b="0" i="0" u="none" strike="noStrike" cap="none" spc="0" normalizeH="0" baseline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Start presenting to display the poll results on this slide.</a:t>
            </a:r>
            <a:endParaRPr kumimoji="0" lang="en-GB" sz="1400" b="0" i="0" u="none" strike="noStrike" cap="none" spc="0" normalizeH="0" baseline="0">
              <a:ln>
                <a:noFill/>
              </a:ln>
              <a:solidFill>
                <a:srgbClr val="5B5B5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87978F-0FF3-9BF2-1AED-60CB06DE66D4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4419600"/>
            <a:ext cx="4876800" cy="4876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961A25-93CB-18E6-CBC8-0579B629DA2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491345" y="599995"/>
            <a:ext cx="4946073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  <a:extLst>
            <a:ext uri="{909E8E84-426E-40DD-AFC4-6F175D3DCCD1}">
              <a14:hiddenFill xmlns:a14="http://schemas.microsoft.com/office/drawing/2010/main">
                <a:solidFill>
                  <a:srgbClr val="0B45C9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MICROSOFT FORMS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170576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C689EE72-2BF1-689A-50D1-EC28E6777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082" y="1366087"/>
            <a:ext cx="20834437" cy="2911766"/>
          </a:xfrm>
        </p:spPr>
        <p:txBody>
          <a:bodyPr lIns="91440" tIns="45720" rIns="91440" bIns="45720" anchor="b"/>
          <a:lstStyle/>
          <a:p>
            <a:pPr>
              <a:lnSpc>
                <a:spcPct val="150000"/>
              </a:lnSpc>
            </a:pPr>
            <a:r>
              <a:rPr lang="fr-FR" sz="7200" b="0" spc="-300" err="1">
                <a:latin typeface="Open Sans"/>
                <a:ea typeface="Open Sans"/>
                <a:cs typeface="Open Sans"/>
              </a:rPr>
              <a:t>Rationale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7200" b="0" spc="-300" err="1">
                <a:latin typeface="Open Sans"/>
                <a:ea typeface="Open Sans"/>
                <a:cs typeface="Open Sans"/>
              </a:rPr>
              <a:t>behind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7200" b="0" spc="-300" err="1">
                <a:latin typeface="Open Sans"/>
                <a:ea typeface="Open Sans"/>
                <a:cs typeface="Open Sans"/>
              </a:rPr>
              <a:t>developing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a </a:t>
            </a:r>
            <a:r>
              <a:rPr lang="fr-FR" sz="7200" b="0" spc="-300" err="1">
                <a:latin typeface="Open Sans"/>
                <a:ea typeface="Open Sans"/>
                <a:cs typeface="Open Sans"/>
              </a:rPr>
              <a:t>multisectorial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7200" b="0" spc="-300" err="1">
                <a:latin typeface="Open Sans"/>
                <a:ea typeface="Open Sans"/>
                <a:cs typeface="Open Sans"/>
              </a:rPr>
              <a:t>environmental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7200" b="0" spc="-300" err="1">
                <a:latin typeface="Open Sans"/>
                <a:ea typeface="Open Sans"/>
                <a:cs typeface="Open Sans"/>
              </a:rPr>
              <a:t>risk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7200" b="0" spc="-300" err="1">
                <a:latin typeface="Open Sans"/>
                <a:ea typeface="Open Sans"/>
                <a:cs typeface="Open Sans"/>
              </a:rPr>
              <a:t>analysis</a:t>
            </a:r>
            <a:r>
              <a:rPr lang="fr-FR" sz="7200" b="0" spc="-300">
                <a:latin typeface="Open Sans"/>
                <a:ea typeface="Open Sans"/>
                <a:cs typeface="Open Sans"/>
              </a:rPr>
              <a:t> matrix </a:t>
            </a:r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8530DD43-3ED0-B2D6-70EC-4247E3E96B5F}"/>
              </a:ext>
            </a:extLst>
          </p:cNvPr>
          <p:cNvSpPr/>
          <p:nvPr/>
        </p:nvSpPr>
        <p:spPr>
          <a:xfrm>
            <a:off x="12711610" y="10079830"/>
            <a:ext cx="1207477" cy="1249999"/>
          </a:xfrm>
          <a:prstGeom prst="rightArrow">
            <a:avLst/>
          </a:prstGeom>
          <a:solidFill>
            <a:schemeClr val="tx1"/>
          </a:solidFill>
          <a:ln w="12700" cap="flat">
            <a:solidFill>
              <a:srgbClr val="E7398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spc="0" normalizeH="0" baseline="0">
              <a:ln>
                <a:noFill/>
              </a:ln>
              <a:solidFill>
                <a:srgbClr val="E7398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A44A854-567C-A688-6DA4-34AFBFA5D071}"/>
              </a:ext>
            </a:extLst>
          </p:cNvPr>
          <p:cNvSpPr txBox="1"/>
          <p:nvPr/>
        </p:nvSpPr>
        <p:spPr>
          <a:xfrm>
            <a:off x="958650" y="4848477"/>
            <a:ext cx="21971976" cy="34915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à"/>
            </a:pPr>
            <a:r>
              <a:rPr lang="en-US" sz="3600" kern="1200">
                <a:solidFill>
                  <a:schemeClr val="bg1"/>
                </a:solidFill>
                <a:latin typeface="Open Sans"/>
                <a:ea typeface="+mn-ea"/>
                <a:cs typeface="+mn-cs"/>
              </a:rPr>
              <a:t>Not fully satisfied by the </a:t>
            </a:r>
            <a:r>
              <a:rPr lang="en-US" sz="3600" kern="1200" err="1">
                <a:solidFill>
                  <a:schemeClr val="bg1"/>
                </a:solidFill>
                <a:latin typeface="Open Sans"/>
                <a:ea typeface="+mn-ea"/>
                <a:cs typeface="+mn-cs"/>
              </a:rPr>
              <a:t>exising</a:t>
            </a:r>
            <a:r>
              <a:rPr lang="en-US" sz="3600" kern="1200">
                <a:solidFill>
                  <a:schemeClr val="bg1"/>
                </a:solidFill>
                <a:latin typeface="Open Sans"/>
                <a:ea typeface="+mn-ea"/>
                <a:cs typeface="+mn-cs"/>
              </a:rPr>
              <a:t> environmental screening tools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à"/>
            </a:pPr>
            <a:r>
              <a:rPr lang="en-US" sz="3600" kern="1200">
                <a:solidFill>
                  <a:schemeClr val="bg1"/>
                </a:solidFill>
                <a:latin typeface="Open Sans"/>
                <a:ea typeface="+mn-ea"/>
                <a:cs typeface="+mn-cs"/>
              </a:rPr>
              <a:t>Real added value only comes in the </a:t>
            </a:r>
            <a:r>
              <a:rPr lang="en-US" sz="3600" b="1" kern="1200">
                <a:solidFill>
                  <a:srgbClr val="E7398B"/>
                </a:solidFill>
                <a:latin typeface="Open Sans"/>
                <a:ea typeface="+mn-ea"/>
                <a:cs typeface="+mn-cs"/>
              </a:rPr>
              <a:t>adjustments that will be made in program design</a:t>
            </a:r>
            <a:r>
              <a:rPr lang="en-US" sz="3600" kern="1200">
                <a:solidFill>
                  <a:schemeClr val="bg1"/>
                </a:solidFill>
                <a:latin typeface="Open Sans"/>
                <a:ea typeface="+mn-ea"/>
                <a:cs typeface="+mn-cs"/>
              </a:rPr>
              <a:t> </a:t>
            </a:r>
            <a:endParaRPr lang="es-ES" sz="3600" u="sng">
              <a:solidFill>
                <a:schemeClr val="bg1"/>
              </a:solidFill>
              <a:latin typeface="Open Sans"/>
              <a:ea typeface="+mn-ea"/>
              <a:cs typeface="+mn-cs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à"/>
            </a:pPr>
            <a:r>
              <a:rPr lang="en-US" sz="3600" kern="1200">
                <a:solidFill>
                  <a:schemeClr val="bg1"/>
                </a:solidFill>
                <a:latin typeface="Open Sans"/>
                <a:ea typeface="+mn-ea"/>
                <a:cs typeface="+mn-cs"/>
              </a:rPr>
              <a:t>Mitigation measures need to be discussed, prioritized by field team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543E55-6E24-995C-5C25-A204187FB12B}"/>
              </a:ext>
            </a:extLst>
          </p:cNvPr>
          <p:cNvSpPr txBox="1"/>
          <p:nvPr/>
        </p:nvSpPr>
        <p:spPr>
          <a:xfrm>
            <a:off x="14258546" y="10079830"/>
            <a:ext cx="15181384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3600" b="1" kern="1200">
                <a:solidFill>
                  <a:srgbClr val="E7398B"/>
                </a:solidFill>
                <a:latin typeface="Open Sans"/>
                <a:ea typeface="+mn-ea"/>
                <a:cs typeface="+mn-cs"/>
              </a:rPr>
              <a:t>Multi-sectoral Risk Analysis Matrix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5E7B23-F22D-0FE2-3987-4CE3CEE24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04" y="8620852"/>
            <a:ext cx="11775924" cy="41851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162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0CEE7FE-700B-371A-6A9C-192C8E18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433" y="1183014"/>
            <a:ext cx="20910567" cy="1589050"/>
          </a:xfrm>
        </p:spPr>
        <p:txBody>
          <a:bodyPr lIns="91440" tIns="45720" rIns="91440" bIns="45720" anchor="b"/>
          <a:lstStyle/>
          <a:p>
            <a:r>
              <a:rPr lang="fr-FR" sz="8000" b="0" spc="-300">
                <a:latin typeface="Open Sans"/>
                <a:ea typeface="Open Sans"/>
                <a:cs typeface="Open Sans"/>
              </a:rPr>
              <a:t>Matrix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aims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 to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be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practical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 and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sector</a:t>
            </a:r>
            <a:r>
              <a:rPr lang="fr-FR" sz="8000" b="0" spc="-300">
                <a:latin typeface="Open Sans"/>
                <a:ea typeface="Open Sans"/>
                <a:cs typeface="Open Sans"/>
              </a:rPr>
              <a:t> </a:t>
            </a:r>
            <a:r>
              <a:rPr lang="fr-FR" sz="8000" b="0" spc="-300" err="1">
                <a:latin typeface="Open Sans"/>
                <a:ea typeface="Open Sans"/>
                <a:cs typeface="Open Sans"/>
              </a:rPr>
              <a:t>specific</a:t>
            </a:r>
            <a:endParaRPr lang="fr-FR" sz="8000" b="0" spc="-300">
              <a:latin typeface="Open Sans"/>
              <a:ea typeface="Open Sans"/>
              <a:cs typeface="Open San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1431249-EF62-F525-A1C8-A833DC22944B}"/>
              </a:ext>
            </a:extLst>
          </p:cNvPr>
          <p:cNvSpPr/>
          <p:nvPr/>
        </p:nvSpPr>
        <p:spPr>
          <a:xfrm>
            <a:off x="1315742" y="4150896"/>
            <a:ext cx="21752516" cy="6436894"/>
          </a:xfrm>
          <a:prstGeom prst="roundRect">
            <a:avLst/>
          </a:prstGeom>
          <a:solidFill>
            <a:schemeClr val="tx1"/>
          </a:solidFill>
          <a:ln w="12700" cap="flat">
            <a:solidFill>
              <a:srgbClr val="71A13A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540000" rIns="0" bIns="0" numCol="1" spcCol="38100" rtlCol="0" anchor="ctr">
            <a:noAutofit/>
          </a:bodyPr>
          <a:lstStyle/>
          <a:p>
            <a:pPr marL="342900" indent="-342900" algn="ctr">
              <a:buSzPts val="1100"/>
              <a:buFont typeface="Calibri" panose="020F0502020204030204" pitchFamily="34" charset="0"/>
              <a:buChar char="-"/>
            </a:pP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To </a:t>
            </a:r>
            <a:r>
              <a:rPr lang="en-US" sz="3600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support</a:t>
            </a: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 sectorial teams </a:t>
            </a:r>
            <a:r>
              <a:rPr lang="en-US" sz="3600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to </a:t>
            </a:r>
            <a:r>
              <a:rPr lang="en-US" sz="3600" b="1">
                <a:solidFill>
                  <a:srgbClr val="E7398B"/>
                </a:solidFill>
                <a:latin typeface="Open Sans"/>
                <a:ea typeface="Calibri" panose="020F0502020204030204" pitchFamily="34" charset="0"/>
              </a:rPr>
              <a:t>analyze</a:t>
            </a: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 the priority </a:t>
            </a:r>
            <a:r>
              <a:rPr lang="en-US" sz="3600" b="1">
                <a:solidFill>
                  <a:srgbClr val="E7398B"/>
                </a:solidFill>
                <a:latin typeface="Open Sans"/>
              </a:rPr>
              <a:t>environmental</a:t>
            </a: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 </a:t>
            </a:r>
            <a:r>
              <a:rPr lang="en-US" sz="3600" b="1">
                <a:solidFill>
                  <a:srgbClr val="E7398B"/>
                </a:solidFill>
                <a:latin typeface="Open Sans"/>
                <a:ea typeface="Calibri" panose="020F0502020204030204" pitchFamily="34" charset="0"/>
              </a:rPr>
              <a:t>risks</a:t>
            </a: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 related </a:t>
            </a:r>
            <a:r>
              <a:rPr lang="en-US" sz="3600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to their</a:t>
            </a: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 activities in their specific context</a:t>
            </a: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endParaRPr lang="fr-FR" sz="36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To provide recommendations in terms of </a:t>
            </a:r>
            <a:r>
              <a:rPr lang="en-US" sz="3600" b="1">
                <a:solidFill>
                  <a:srgbClr val="E7398B"/>
                </a:solidFill>
                <a:effectLst/>
                <a:latin typeface="Open Sans"/>
                <a:ea typeface="Calibri" panose="020F0502020204030204" pitchFamily="34" charset="0"/>
              </a:rPr>
              <a:t>mitigation measures </a:t>
            </a: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for those risks</a:t>
            </a: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endParaRPr lang="fr-FR" sz="36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To </a:t>
            </a:r>
            <a:r>
              <a:rPr lang="en-US" sz="3600" b="1">
                <a:solidFill>
                  <a:srgbClr val="E7398B"/>
                </a:solidFill>
                <a:latin typeface="Open Sans"/>
                <a:ea typeface="Calibri" panose="020F0502020204030204" pitchFamily="34" charset="0"/>
              </a:rPr>
              <a:t>guide the operationalization </a:t>
            </a:r>
            <a:r>
              <a:rPr lang="en-US" sz="3600">
                <a:solidFill>
                  <a:srgbClr val="000000"/>
                </a:solidFill>
                <a:effectLst/>
                <a:latin typeface="Open Sans"/>
                <a:ea typeface="Calibri" panose="020F0502020204030204" pitchFamily="34" charset="0"/>
              </a:rPr>
              <a:t>of the selected mitigation measures</a:t>
            </a:r>
            <a:endParaRPr lang="fr-FR" sz="3600">
              <a:effectLst/>
              <a:latin typeface="Open Sans"/>
              <a:ea typeface="Calibri" panose="020F0502020204030204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92B88DE1-194E-67E7-8851-C48FFF17836D}"/>
              </a:ext>
            </a:extLst>
          </p:cNvPr>
          <p:cNvSpPr/>
          <p:nvPr/>
        </p:nvSpPr>
        <p:spPr>
          <a:xfrm>
            <a:off x="3928557" y="11282987"/>
            <a:ext cx="1207477" cy="1249999"/>
          </a:xfrm>
          <a:prstGeom prst="rightArrow">
            <a:avLst/>
          </a:prstGeom>
          <a:solidFill>
            <a:schemeClr val="tx1"/>
          </a:solidFill>
          <a:ln w="12700" cap="flat">
            <a:solidFill>
              <a:srgbClr val="E7398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spc="0" normalizeH="0" baseline="0">
              <a:ln>
                <a:noFill/>
              </a:ln>
              <a:solidFill>
                <a:srgbClr val="E7398B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780C4E-2DDD-6839-EAA1-1339B66DBFE7}"/>
              </a:ext>
            </a:extLst>
          </p:cNvPr>
          <p:cNvSpPr txBox="1"/>
          <p:nvPr/>
        </p:nvSpPr>
        <p:spPr>
          <a:xfrm>
            <a:off x="5446837" y="11075130"/>
            <a:ext cx="15921501" cy="1665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r>
              <a:rPr lang="en-US" sz="3600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It is a catalogue of potential environmental risks and mitigation measures per sector, sub-sector and activity </a:t>
            </a:r>
            <a:endParaRPr lang="en-US" sz="3600">
              <a:solidFill>
                <a:srgbClr val="000000"/>
              </a:solidFill>
              <a:latin typeface="Open Sans" panose="020B0606030504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146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0514CA-1446-D4C2-E631-711045CF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671599"/>
            <a:ext cx="21183278" cy="2443684"/>
          </a:xfrm>
        </p:spPr>
        <p:txBody>
          <a:bodyPr/>
          <a:lstStyle/>
          <a:p>
            <a:r>
              <a:rPr lang="fr-FR" sz="8000" b="0" spc="-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collaborative </a:t>
            </a:r>
            <a:r>
              <a:rPr lang="fr-FR" sz="8000" b="0" spc="-30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methodology</a:t>
            </a:r>
            <a:r>
              <a:rPr lang="fr-FR" sz="8000" b="0" spc="-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</a:t>
            </a:r>
            <a:r>
              <a:rPr lang="fr-FR" sz="8000" b="0" spc="-30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sector</a:t>
            </a:r>
            <a:r>
              <a:rPr lang="fr-FR" sz="8000" b="0" spc="-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consensus and </a:t>
            </a:r>
            <a:r>
              <a:rPr lang="fr-FR" sz="8000" b="0" spc="-30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buy</a:t>
            </a:r>
            <a:r>
              <a:rPr lang="fr-FR" sz="8000" b="0" spc="-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71C9E0-9DD9-7F2A-1B4F-2CAD3FEED6DE}"/>
              </a:ext>
            </a:extLst>
          </p:cNvPr>
          <p:cNvSpPr txBox="1"/>
          <p:nvPr/>
        </p:nvSpPr>
        <p:spPr>
          <a:xfrm>
            <a:off x="1600439" y="3485608"/>
            <a:ext cx="1876927" cy="2198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8800" b="1" i="0" u="none" strike="noStrike" cap="none" spc="0" normalizeH="0" baseline="0">
                <a:ln>
                  <a:noFill/>
                </a:ln>
                <a:solidFill>
                  <a:srgbClr val="E7398B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ource Sans Pro Regular"/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AA2AB-BF73-5C8C-BF70-4824E0B44E03}"/>
              </a:ext>
            </a:extLst>
          </p:cNvPr>
          <p:cNvSpPr txBox="1"/>
          <p:nvPr/>
        </p:nvSpPr>
        <p:spPr>
          <a:xfrm>
            <a:off x="1600438" y="5702199"/>
            <a:ext cx="1876927" cy="2198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8800" b="1">
                <a:solidFill>
                  <a:srgbClr val="E7398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kumimoji="0" lang="en-GB" sz="8800" b="1" i="0" u="none" strike="noStrike" cap="none" spc="0" normalizeH="0" baseline="0">
              <a:ln>
                <a:noFill/>
              </a:ln>
              <a:solidFill>
                <a:srgbClr val="E7398B"/>
              </a:solidFill>
              <a:effectLst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Source Sans Pro Regular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3F71C8-EAF9-FD75-918D-16F2C721FDF2}"/>
              </a:ext>
            </a:extLst>
          </p:cNvPr>
          <p:cNvSpPr txBox="1"/>
          <p:nvPr/>
        </p:nvSpPr>
        <p:spPr>
          <a:xfrm>
            <a:off x="1600438" y="8082726"/>
            <a:ext cx="1876927" cy="2198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8800" b="1" i="0" u="none" strike="noStrike" cap="none" spc="0" normalizeH="0" baseline="0">
                <a:ln>
                  <a:noFill/>
                </a:ln>
                <a:solidFill>
                  <a:srgbClr val="E7398B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ource Sans Pro Regular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D2F912-9440-D121-0798-DC044CD243B1}"/>
              </a:ext>
            </a:extLst>
          </p:cNvPr>
          <p:cNvSpPr txBox="1"/>
          <p:nvPr/>
        </p:nvSpPr>
        <p:spPr>
          <a:xfrm>
            <a:off x="2682059" y="3922281"/>
            <a:ext cx="20910579" cy="1665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r>
              <a:rPr lang="en-US" sz="3600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Review the content of </a:t>
            </a:r>
            <a:r>
              <a:rPr lang="en-US" sz="3600" b="1">
                <a:solidFill>
                  <a:srgbClr val="E7398B"/>
                </a:solidFill>
                <a:latin typeface="Open Sans"/>
                <a:ea typeface="Calibri" panose="020F0502020204030204" pitchFamily="34" charset="0"/>
              </a:rPr>
              <a:t>existing</a:t>
            </a:r>
            <a:r>
              <a:rPr lang="en-US" sz="3600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 tools and consolidate existing content from other tools for each sector and activity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7D792E-B94E-CA07-CBD5-736CBF824F77}"/>
              </a:ext>
            </a:extLst>
          </p:cNvPr>
          <p:cNvSpPr txBox="1"/>
          <p:nvPr/>
        </p:nvSpPr>
        <p:spPr>
          <a:xfrm>
            <a:off x="2538899" y="6385177"/>
            <a:ext cx="20910579" cy="8206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r>
              <a:rPr lang="en-US" sz="3600">
                <a:solidFill>
                  <a:srgbClr val="000000"/>
                </a:solidFill>
                <a:latin typeface="Open Sans"/>
                <a:ea typeface="Calibri"/>
              </a:rPr>
              <a:t>Dissemination of the BETA Matrix for review and comments </a:t>
            </a:r>
            <a:endParaRPr lang="en-US" sz="3600" b="1">
              <a:solidFill>
                <a:srgbClr val="E7398B"/>
              </a:solidFill>
              <a:latin typeface="Open Sans"/>
              <a:ea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AEBB54-6BA2-34B8-EBB9-45F4E48D0F96}"/>
              </a:ext>
            </a:extLst>
          </p:cNvPr>
          <p:cNvSpPr txBox="1"/>
          <p:nvPr/>
        </p:nvSpPr>
        <p:spPr>
          <a:xfrm>
            <a:off x="2682060" y="8765704"/>
            <a:ext cx="15716778" cy="8206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3600">
                <a:solidFill>
                  <a:srgbClr val="000000"/>
                </a:solidFill>
                <a:latin typeface="Open Sans" panose="020B0606030504020204" pitchFamily="34" charset="0"/>
                <a:ea typeface="Calibri" panose="020F0502020204030204" pitchFamily="34" charset="0"/>
              </a:rPr>
              <a:t>Sectoral workshop to review the draft</a:t>
            </a:r>
            <a:endParaRPr lang="en-GB" sz="3600">
              <a:solidFill>
                <a:srgbClr val="000000"/>
              </a:solidFill>
              <a:latin typeface="Open Sans" panose="020B060603050402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BBA35F-FFD6-978C-3807-03D0D5F1AFE7}"/>
              </a:ext>
            </a:extLst>
          </p:cNvPr>
          <p:cNvSpPr/>
          <p:nvPr/>
        </p:nvSpPr>
        <p:spPr>
          <a:xfrm>
            <a:off x="1501001" y="5802688"/>
            <a:ext cx="16897836" cy="2098431"/>
          </a:xfrm>
          <a:prstGeom prst="rect">
            <a:avLst/>
          </a:prstGeom>
          <a:noFill/>
          <a:ln w="57150" cap="flat">
            <a:solidFill>
              <a:srgbClr val="71A13A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BFA4F7-C902-7DC4-A327-1F18BFADFA30}"/>
              </a:ext>
            </a:extLst>
          </p:cNvPr>
          <p:cNvSpPr txBox="1"/>
          <p:nvPr/>
        </p:nvSpPr>
        <p:spPr>
          <a:xfrm>
            <a:off x="20281539" y="6292994"/>
            <a:ext cx="3376247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3600" b="1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Today!</a:t>
            </a:r>
            <a:endParaRPr kumimoji="0" lang="en-GB" sz="2000" b="1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84E5D26-344D-E1BE-1773-C28FC3236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223" y="11172260"/>
            <a:ext cx="2282055" cy="18583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ActionAgainst Hunger (Sep 11, 2017)">
            <a:extLst>
              <a:ext uri="{FF2B5EF4-FFF2-40B4-BE49-F238E27FC236}">
                <a16:creationId xmlns:a16="http://schemas.microsoft.com/office/drawing/2014/main" id="{37BE1812-3A57-B0C6-300C-16F8A6485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8024" y="11178699"/>
            <a:ext cx="2561079" cy="1513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4">
            <a:extLst>
              <a:ext uri="{FF2B5EF4-FFF2-40B4-BE49-F238E27FC236}">
                <a16:creationId xmlns:a16="http://schemas.microsoft.com/office/drawing/2014/main" id="{74BFA4F7-C902-7DC4-A327-1F18BFADFA30}"/>
              </a:ext>
            </a:extLst>
          </p:cNvPr>
          <p:cNvSpPr txBox="1"/>
          <p:nvPr/>
        </p:nvSpPr>
        <p:spPr>
          <a:xfrm>
            <a:off x="20281539" y="8765704"/>
            <a:ext cx="3376247" cy="9985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2987" tIns="82987" rIns="82987" bIns="82987" numCol="1" spcCol="38100" rtlCol="0" anchor="t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3600" b="1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June 26</a:t>
            </a:r>
            <a:r>
              <a:rPr lang="en-GB" sz="3600" b="1" baseline="30000">
                <a:solidFill>
                  <a:srgbClr val="000000"/>
                </a:solidFill>
                <a:latin typeface="Open Sans"/>
                <a:ea typeface="Calibri" panose="020F0502020204030204" pitchFamily="34" charset="0"/>
              </a:rPr>
              <a:t>th</a:t>
            </a:r>
            <a:endParaRPr kumimoji="0" lang="en-GB" sz="2000" b="1" i="0" u="none" strike="noStrike" cap="none" spc="0" normalizeH="0" baseline="0">
              <a:ln>
                <a:noFill/>
              </a:ln>
              <a:solidFill>
                <a:srgbClr val="8B8C8C"/>
              </a:solidFill>
              <a:effectLst/>
              <a:uFillTx/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1648" y="11568545"/>
            <a:ext cx="5313345" cy="91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8504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2" grpId="0" animBg="1"/>
      <p:bldP spid="5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9.1.5104"/>
  <p:tag name="SLIDO_PRESENTATION_ID" val="00000000-0000-0000-0000-000000000000"/>
  <p:tag name="SLIDO_EVENT_UUID" val="f95e7a94-54d4-4876-8b85-0b658bd9ef1d"/>
  <p:tag name="SLIDO_EVENT_SECTION_UUID" val="d8edeef7-cd0f-4127-a681-d961e95bdbf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TI4NDQwOTJ9"/>
  <p:tag name="SLIDO_TYPE" val="SlidoPoll"/>
  <p:tag name="SLIDO_POLL_UUID" val="4ee8494d-b7c9-48bf-8a97-9c7842e113f3"/>
  <p:tag name="SLIDO_TIMELINE" val="W3sicG9sbFF1ZXN0aW9uVXVpZCI6ImVkYTMxMzk5LTJmMzItNDVhYS04Yzc0LTBmNDExNTQ2MDgyOSIsInNob3dSZXN1bHRzIjp0cnVlLCJzaG93Q29ycmVjdEFuc3dlcnMiOmZhbHNlLCJ2b3RpbmdMb2NrZWQiOmZhbHNlfV0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TI4NDQ1NTl9"/>
  <p:tag name="SLIDO_TYPE" val="SlidoPoll"/>
  <p:tag name="SLIDO_POLL_UUID" val="d9510f4b-3472-4a58-bd6b-64e6627796ce"/>
  <p:tag name="SLIDO_TIMELINE" val="W3sicG9sbFF1ZXN0aW9uVXVpZCI6IjUzODllOWZmLTcwZWMtNGQxMi1iZjNkLTFjY2ExMGUzZmY2ZCIsInNob3dSZXN1bHRzIjp0cnVlLCJzaG93Q29ycmVjdEFuc3dlcnMiOmZhbHNlLCJ2b3RpbmdMb2NrZWQiOmZhbHNlfV0=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TI3NTA1Mzl9"/>
  <p:tag name="SLIDO_TYPE" val="SlidoPoll"/>
  <p:tag name="SLIDO_POLL_UUID" val="1bad7ae9-6e1c-4aaf-8aca-51e3fc31186b"/>
  <p:tag name="SLIDO_TIMELINE" val="W3sicG9sbFF1ZXN0aW9uVXVpZCI6IjhiYmQ0Mjc3LTBkZjQtNGZmZS05ZjkzLTA1MTRlNWY4NWQ0OCIsInNob3dSZXN1bHRzIjp0cnVlLCJzaG93Q29ycmVjdEFuc3dlcnMiOmZhbHNlLCJ2b3RpbmdMb2NrZWQiOmZhbHNlfV0=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TI3NTEwNjR9"/>
  <p:tag name="SLIDO_TYPE" val="SlidoPoll"/>
  <p:tag name="SLIDO_POLL_UUID" val="d21db183-2a3e-4648-916e-e80a9300b0c6"/>
  <p:tag name="SLIDO_TIMELINE" val="W3sicG9sbFF1ZXN0aW9uVXVpZCI6ImI1Njc3MWI5LTI5ZmQtNDhiZi04NWZjLWZmOTcyNWFhZThkZSIsInNob3dSZXN1bHRzIjp0cnVlLCJzaG93Q29ycmVjdEFuc3dlcnMiOmZhbHNlLCJ2b3RpbmdMb2NrZWQiOmZhbHNlfV0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heme/theme1.xml><?xml version="1.0" encoding="utf-8"?>
<a:theme xmlns:a="http://schemas.openxmlformats.org/drawingml/2006/main" name="REH">
  <a:themeElements>
    <a:clrScheme name="AtlantECO">
      <a:dk1>
        <a:srgbClr val="535353"/>
      </a:dk1>
      <a:lt1>
        <a:srgbClr val="FFFFFF"/>
      </a:lt1>
      <a:dk2>
        <a:srgbClr val="8B8C8C"/>
      </a:dk2>
      <a:lt2>
        <a:srgbClr val="EDEDED"/>
      </a:lt2>
      <a:accent1>
        <a:srgbClr val="264B74"/>
      </a:accent1>
      <a:accent2>
        <a:srgbClr val="2671B7"/>
      </a:accent2>
      <a:accent3>
        <a:srgbClr val="4E8AC9"/>
      </a:accent3>
      <a:accent4>
        <a:srgbClr val="3C9CD0"/>
      </a:accent4>
      <a:accent5>
        <a:srgbClr val="52A436"/>
      </a:accent5>
      <a:accent6>
        <a:srgbClr val="EBA139"/>
      </a:accent6>
      <a:hlink>
        <a:srgbClr val="E32080"/>
      </a:hlink>
      <a:folHlink>
        <a:srgbClr val="BE7690"/>
      </a:folHlink>
    </a:clrScheme>
    <a:fontScheme name="Point_En">
      <a:majorFont>
        <a:latin typeface="Lato Hairline"/>
        <a:ea typeface="Source Sans Pro"/>
        <a:cs typeface="KoPub돋움체_Pro Light"/>
      </a:majorFont>
      <a:minorFont>
        <a:latin typeface="Source Sans Pro"/>
        <a:ea typeface="Source Sans Pro"/>
        <a:cs typeface="Lato Hairline"/>
      </a:minorFont>
    </a:fontScheme>
    <a:fmtScheme name="1_Office 테마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B45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2987" tIns="82987" rIns="82987" bIns="82987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5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B8C8C"/>
            </a:solidFill>
            <a:effectLst/>
            <a:uFillTx/>
            <a:latin typeface="Source Sans Pro Regular"/>
            <a:ea typeface="Source Sans Pro Regular"/>
            <a:cs typeface="Source Sans Pro Regular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0" cap="flat">
          <a:solidFill>
            <a:srgbClr val="0B45C9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2987" tIns="82987" rIns="82987" bIns="82987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15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B8C8C"/>
            </a:solidFill>
            <a:effectLst/>
            <a:uFillTx/>
            <a:latin typeface="Source Sans Pro Regular"/>
            <a:ea typeface="Source Sans Pro Regular"/>
            <a:cs typeface="Source Sans Pro Regular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sentation_AtlantECO-base" id="{D3220E5C-D7E6-6746-B267-7B939CDBFA7A}" vid="{6861E9FB-7DB1-1B47-B0CD-9DAE329D245B}"/>
    </a:ext>
  </a:extLst>
</a:theme>
</file>

<file path=ppt/theme/theme2.xml><?xml version="1.0" encoding="utf-8"?>
<a:theme xmlns:a="http://schemas.openxmlformats.org/drawingml/2006/main" name="1_Office 테마">
  <a:themeElements>
    <a:clrScheme name="1_Office 테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테마">
      <a:majorFont>
        <a:latin typeface="KoPub돋움체_Pro Light"/>
        <a:ea typeface="KoPub돋움체_Pro Light"/>
        <a:cs typeface="KoPub돋움체_Pro Light"/>
      </a:majorFont>
      <a:minorFont>
        <a:latin typeface="Lato Hairline"/>
        <a:ea typeface="Lato Hairline"/>
        <a:cs typeface="Lato Hairline"/>
      </a:minorFont>
    </a:fontScheme>
    <a:fmtScheme name="1_Office 테마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B45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2987" tIns="82987" rIns="82987" bIns="82987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5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B8C8C"/>
            </a:solidFill>
            <a:effectLst/>
            <a:uFillTx/>
            <a:latin typeface="Source Sans Pro Regular"/>
            <a:ea typeface="Source Sans Pro Regular"/>
            <a:cs typeface="Source Sans Pro Regular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0" cap="flat">
          <a:solidFill>
            <a:srgbClr val="0B45C9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2987" tIns="82987" rIns="82987" bIns="82987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15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B8C8C"/>
            </a:solidFill>
            <a:effectLst/>
            <a:uFillTx/>
            <a:latin typeface="Source Sans Pro Regular"/>
            <a:ea typeface="Source Sans Pro Regular"/>
            <a:cs typeface="Source Sans Pro Regular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7455f8-de15-466c-a585-6af057bbbdc0">
      <Terms xmlns="http://schemas.microsoft.com/office/infopath/2007/PartnerControls"/>
    </lcf76f155ced4ddcb4097134ff3c332f>
    <TaxCatchAll xmlns="1ca8179c-30cc-41e8-86b4-800f7d1a490e" xsi:nil="true"/>
    <SharedWithUsers xmlns="1ca8179c-30cc-41e8-86b4-800f7d1a490e">
      <UserInfo>
        <DisplayName>Johana Bretou-Klein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B74B440ED583488C7C49C850DD7742" ma:contentTypeVersion="17" ma:contentTypeDescription="Crée un document." ma:contentTypeScope="" ma:versionID="efad7aa0741397b312b5a10a1e246d12">
  <xsd:schema xmlns:xsd="http://www.w3.org/2001/XMLSchema" xmlns:xs="http://www.w3.org/2001/XMLSchema" xmlns:p="http://schemas.microsoft.com/office/2006/metadata/properties" xmlns:ns2="377455f8-de15-466c-a585-6af057bbbdc0" xmlns:ns3="1ca8179c-30cc-41e8-86b4-800f7d1a490e" targetNamespace="http://schemas.microsoft.com/office/2006/metadata/properties" ma:root="true" ma:fieldsID="4743c99683184e260d77f0e92bfd0c9b" ns2:_="" ns3:_="">
    <xsd:import namespace="377455f8-de15-466c-a585-6af057bbbdc0"/>
    <xsd:import namespace="1ca8179c-30cc-41e8-86b4-800f7d1a49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455f8-de15-466c-a585-6af057bbb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3c012b52-6639-4d77-9768-9e7c257c5c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8179c-30cc-41e8-86b4-800f7d1a49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316a0f4-4045-4fb3-9f33-f56200a8db01}" ma:internalName="TaxCatchAll" ma:showField="CatchAllData" ma:web="1ca8179c-30cc-41e8-86b4-800f7d1a49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DBF3DA-EB97-43C8-BE0C-D7BCFCD47A17}">
  <ds:schemaRefs>
    <ds:schemaRef ds:uri="1ca8179c-30cc-41e8-86b4-800f7d1a490e"/>
    <ds:schemaRef ds:uri="377455f8-de15-466c-a585-6af057bbbdc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ADFC15C-4250-4642-B239-81397A8E44CC}">
  <ds:schemaRefs>
    <ds:schemaRef ds:uri="1ca8179c-30cc-41e8-86b4-800f7d1a490e"/>
    <ds:schemaRef ds:uri="377455f8-de15-466c-a585-6af057bbbd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A86C00A-37D5-4ECE-A319-BA9B97636A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AtlantECO</Template>
  <TotalTime>0</TotalTime>
  <Words>767</Words>
  <Application>Microsoft Office PowerPoint</Application>
  <PresentationFormat>Custom</PresentationFormat>
  <Paragraphs>113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Calibri</vt:lpstr>
      <vt:lpstr>Courier New</vt:lpstr>
      <vt:lpstr>KoPub돋움체_Pro Light</vt:lpstr>
      <vt:lpstr>Open Sans</vt:lpstr>
      <vt:lpstr>Segoe UI</vt:lpstr>
      <vt:lpstr>Segoe UI Symbol</vt:lpstr>
      <vt:lpstr>Source Sans Pro Regular</vt:lpstr>
      <vt:lpstr>Source Sans Pro SemiBold</vt:lpstr>
      <vt:lpstr>SpoqaHanSans-Regular</vt:lpstr>
      <vt:lpstr>Times New Roman</vt:lpstr>
      <vt:lpstr>Wingdings</vt:lpstr>
      <vt:lpstr>REH</vt:lpstr>
      <vt:lpstr>PowerPoint Presentation</vt:lpstr>
      <vt:lpstr>Agenda</vt:lpstr>
      <vt:lpstr>The REH</vt:lpstr>
      <vt:lpstr>The working group </vt:lpstr>
      <vt:lpstr>PowerPoint Presentation</vt:lpstr>
      <vt:lpstr>PowerPoint Presentation</vt:lpstr>
      <vt:lpstr>Rationale behind developing a multisectorial environmental risk analysis matrix </vt:lpstr>
      <vt:lpstr>Matrix aims to be practical and sector specific</vt:lpstr>
      <vt:lpstr>A collaborative methodology for sector consensus and buy in </vt:lpstr>
      <vt:lpstr>Where it stands in the sector: not a new tool, but a practical alternative</vt:lpstr>
      <vt:lpstr>Now let’s look at the Matrix!</vt:lpstr>
      <vt:lpstr>Guidance for solo revision  </vt:lpstr>
      <vt:lpstr>PowerPoint Presentation</vt:lpstr>
      <vt:lpstr>Next steps</vt:lpstr>
      <vt:lpstr>PowerPoint Presentation</vt:lpstr>
      <vt:lpstr>PowerPoint Presentation</vt:lpstr>
      <vt:lpstr>PowerPoint Presentation</vt:lpstr>
      <vt:lpstr>Thank you!  evalenv@environnementhumanitaire.org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Noam Le Pottier</dc:creator>
  <cp:lastModifiedBy>Johana Bretou-Klein</cp:lastModifiedBy>
  <cp:revision>5</cp:revision>
  <dcterms:created xsi:type="dcterms:W3CDTF">2023-03-28T11:46:22Z</dcterms:created>
  <dcterms:modified xsi:type="dcterms:W3CDTF">2024-06-10T16:07:14Z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0x010100626AE88556270B4FB7F9E9E258E0B35E</vt:lpwstr>
  </property>
  <property fmtid="{D5CDD505-2E9C-101B-9397-08002B2CF9AE}" pid="3" name="MediaServiceImageTags">
    <vt:lpwstr/>
  </property>
  <property fmtid="{D5CDD505-2E9C-101B-9397-08002B2CF9AE}" pid="4" name="SlidoAppVersion">
    <vt:lpwstr>1.9.1.5104</vt:lpwstr>
  </property>
</Properties>
</file>